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ags/tag1.xml" ContentType="application/vnd.openxmlformats-officedocument.presentationml.tags+xml"/>
  <Override PartName="/ppt/theme/themeOverride2.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12" r:id="rId6"/>
    <p:sldId id="308" r:id="rId7"/>
    <p:sldId id="313" r:id="rId8"/>
    <p:sldId id="328" r:id="rId9"/>
    <p:sldId id="314" r:id="rId10"/>
    <p:sldId id="338" r:id="rId11"/>
    <p:sldId id="339" r:id="rId12"/>
    <p:sldId id="316" r:id="rId13"/>
    <p:sldId id="318" r:id="rId14"/>
    <p:sldId id="340" r:id="rId15"/>
    <p:sldId id="319" r:id="rId16"/>
    <p:sldId id="320" r:id="rId17"/>
    <p:sldId id="321" r:id="rId18"/>
    <p:sldId id="322" r:id="rId19"/>
    <p:sldId id="323" r:id="rId20"/>
    <p:sldId id="324" r:id="rId21"/>
    <p:sldId id="325" r:id="rId22"/>
    <p:sldId id="329" r:id="rId23"/>
    <p:sldId id="330" r:id="rId24"/>
    <p:sldId id="335" r:id="rId25"/>
    <p:sldId id="331" r:id="rId26"/>
    <p:sldId id="332" r:id="rId27"/>
    <p:sldId id="336" r:id="rId28"/>
    <p:sldId id="333" r:id="rId29"/>
    <p:sldId id="334" r:id="rId30"/>
    <p:sldId id="337" r:id="rId31"/>
    <p:sldId id="317" r:id="rId32"/>
    <p:sldId id="326" r:id="rId33"/>
    <p:sldId id="32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84" autoAdjust="0"/>
    <p:restoredTop sz="94619" autoAdjust="0"/>
  </p:normalViewPr>
  <p:slideViewPr>
    <p:cSldViewPr snapToGrid="0">
      <p:cViewPr varScale="1">
        <p:scale>
          <a:sx n="86" d="100"/>
          <a:sy n="86" d="100"/>
        </p:scale>
        <p:origin x="62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11/29/2022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11/29/2022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11/29/2022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11/29/2022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11/29/2022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11/29/2022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11/29/2022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11/29/2022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11/29/2022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11/29/2022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8.xml"/><Relationship Id="rId1" Type="http://schemas.openxmlformats.org/officeDocument/2006/relationships/tags" Target="../tags/tag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8.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8.xml"/><Relationship Id="rId1" Type="http://schemas.openxmlformats.org/officeDocument/2006/relationships/tags" Target="../tags/tag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8.xml"/><Relationship Id="rId1" Type="http://schemas.openxmlformats.org/officeDocument/2006/relationships/tags" Target="../tags/tag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8.xml"/><Relationship Id="rId1" Type="http://schemas.openxmlformats.org/officeDocument/2006/relationships/tags" Target="../tags/tag1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8.xml"/><Relationship Id="rId1" Type="http://schemas.openxmlformats.org/officeDocument/2006/relationships/tags" Target="../tags/tag1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8.xml"/><Relationship Id="rId1" Type="http://schemas.openxmlformats.org/officeDocument/2006/relationships/tags" Target="../tags/tag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8.xml"/><Relationship Id="rId1" Type="http://schemas.openxmlformats.org/officeDocument/2006/relationships/tags" Target="../tags/tag1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8.xml"/><Relationship Id="rId1" Type="http://schemas.openxmlformats.org/officeDocument/2006/relationships/tags" Target="../tags/tag2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8.xml"/><Relationship Id="rId1" Type="http://schemas.openxmlformats.org/officeDocument/2006/relationships/tags" Target="../tags/tag2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8.xml"/><Relationship Id="rId1" Type="http://schemas.openxmlformats.org/officeDocument/2006/relationships/tags" Target="../tags/tag2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8.xml"/><Relationship Id="rId1" Type="http://schemas.openxmlformats.org/officeDocument/2006/relationships/tags" Target="../tags/tag2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hnchive/SB-SAT" TargetMode="Externa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1793291"/>
            <a:ext cx="4813072" cy="2340597"/>
          </a:xfrm>
        </p:spPr>
        <p:txBody>
          <a:bodyPr>
            <a:noAutofit/>
          </a:bodyPr>
          <a:lstStyle/>
          <a:p>
            <a:pPr algn="ctr"/>
            <a:r>
              <a:rPr lang="en-US" sz="5000" dirty="0"/>
              <a:t>Presentation on the B. Tech. Term Project</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pPr algn="r"/>
            <a:r>
              <a:rPr lang="en-US" dirty="0"/>
              <a:t>Gollu Jikki Sravanthi</a:t>
            </a:r>
          </a:p>
          <a:p>
            <a:pPr algn="r"/>
            <a:r>
              <a:rPr lang="en-US" dirty="0"/>
              <a:t>19me31010</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0"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main">
            <a:hlinkClick r:id="" action="ppaction://media"/>
            <a:extLst>
              <a:ext uri="{FF2B5EF4-FFF2-40B4-BE49-F238E27FC236}">
                <a16:creationId xmlns:a16="http://schemas.microsoft.com/office/drawing/2014/main" id="{683B6A0B-ADDF-1CA4-524E-B1E62AA53F5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892854" y="823064"/>
            <a:ext cx="487363" cy="487363"/>
          </a:xfrm>
          <a:prstGeom prst="rect">
            <a:avLst/>
          </a:prstGeom>
        </p:spPr>
      </p:pic>
    </p:spTree>
    <p:extLst>
      <p:ext uri="{BB962C8B-B14F-4D97-AF65-F5344CB8AC3E}">
        <p14:creationId xmlns:p14="http://schemas.microsoft.com/office/powerpoint/2010/main" val="89591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10118-721D-90A7-457F-60E0BF9BCA0C}"/>
              </a:ext>
            </a:extLst>
          </p:cNvPr>
          <p:cNvSpPr>
            <a:spLocks noGrp="1"/>
          </p:cNvSpPr>
          <p:nvPr>
            <p:ph type="title"/>
          </p:nvPr>
        </p:nvSpPr>
        <p:spPr>
          <a:xfrm>
            <a:off x="643463" y="3214339"/>
            <a:ext cx="3517567" cy="758595"/>
          </a:xfrm>
        </p:spPr>
        <p:txBody>
          <a:bodyPr/>
          <a:lstStyle/>
          <a:p>
            <a:pPr algn="ctr"/>
            <a:r>
              <a:rPr lang="en-US" dirty="0"/>
              <a:t>CNN for Difficulty</a:t>
            </a:r>
            <a:endParaRPr lang="en-IN" dirty="0"/>
          </a:p>
        </p:txBody>
      </p:sp>
      <p:pic>
        <p:nvPicPr>
          <p:cNvPr id="14" name="Content Placeholder 13">
            <a:extLst>
              <a:ext uri="{FF2B5EF4-FFF2-40B4-BE49-F238E27FC236}">
                <a16:creationId xmlns:a16="http://schemas.microsoft.com/office/drawing/2014/main" id="{EB04AEFC-4E7F-C313-CF1B-523F67837845}"/>
              </a:ext>
            </a:extLst>
          </p:cNvPr>
          <p:cNvPicPr>
            <a:picLocks noGrp="1" noChangeAspect="1"/>
          </p:cNvPicPr>
          <p:nvPr>
            <p:ph idx="1"/>
          </p:nvPr>
        </p:nvPicPr>
        <p:blipFill>
          <a:blip r:embed="rId3"/>
          <a:stretch>
            <a:fillRect/>
          </a:stretch>
        </p:blipFill>
        <p:spPr>
          <a:xfrm>
            <a:off x="4856861" y="734727"/>
            <a:ext cx="3631743" cy="2743200"/>
          </a:xfrm>
        </p:spPr>
      </p:pic>
      <p:sp>
        <p:nvSpPr>
          <p:cNvPr id="4" name="Text Placeholder 3">
            <a:extLst>
              <a:ext uri="{FF2B5EF4-FFF2-40B4-BE49-F238E27FC236}">
                <a16:creationId xmlns:a16="http://schemas.microsoft.com/office/drawing/2014/main" id="{3702282F-3683-A2D5-4CCE-A9D3FDAACD2C}"/>
              </a:ext>
            </a:extLst>
          </p:cNvPr>
          <p:cNvSpPr>
            <a:spLocks noGrp="1"/>
          </p:cNvSpPr>
          <p:nvPr>
            <p:ph type="body" sz="half" idx="2"/>
          </p:nvPr>
        </p:nvSpPr>
        <p:spPr>
          <a:xfrm>
            <a:off x="643463" y="4254980"/>
            <a:ext cx="3517567" cy="571080"/>
          </a:xfrm>
        </p:spPr>
        <p:txBody>
          <a:bodyPr/>
          <a:lstStyle/>
          <a:p>
            <a:pPr algn="ctr"/>
            <a:r>
              <a:rPr lang="en-US" dirty="0"/>
              <a:t>The test accuracy = 0.59%</a:t>
            </a:r>
            <a:endParaRPr lang="en-IN" dirty="0"/>
          </a:p>
        </p:txBody>
      </p:sp>
      <p:pic>
        <p:nvPicPr>
          <p:cNvPr id="22" name="Picture 21">
            <a:extLst>
              <a:ext uri="{FF2B5EF4-FFF2-40B4-BE49-F238E27FC236}">
                <a16:creationId xmlns:a16="http://schemas.microsoft.com/office/drawing/2014/main" id="{6F0907E9-5EB0-E004-A923-849F5DB1B89F}"/>
              </a:ext>
            </a:extLst>
          </p:cNvPr>
          <p:cNvPicPr>
            <a:picLocks noChangeAspect="1"/>
          </p:cNvPicPr>
          <p:nvPr/>
        </p:nvPicPr>
        <p:blipFill>
          <a:blip r:embed="rId4"/>
          <a:stretch>
            <a:fillRect/>
          </a:stretch>
        </p:blipFill>
        <p:spPr>
          <a:xfrm>
            <a:off x="8291744" y="3614130"/>
            <a:ext cx="3631742" cy="2938765"/>
          </a:xfrm>
          <a:prstGeom prst="rect">
            <a:avLst/>
          </a:prstGeom>
        </p:spPr>
      </p:pic>
      <p:pic>
        <p:nvPicPr>
          <p:cNvPr id="24" name="Picture 23">
            <a:extLst>
              <a:ext uri="{FF2B5EF4-FFF2-40B4-BE49-F238E27FC236}">
                <a16:creationId xmlns:a16="http://schemas.microsoft.com/office/drawing/2014/main" id="{EC375C3C-BD81-640E-D670-09238D246151}"/>
              </a:ext>
            </a:extLst>
          </p:cNvPr>
          <p:cNvPicPr>
            <a:picLocks noChangeAspect="1"/>
          </p:cNvPicPr>
          <p:nvPr/>
        </p:nvPicPr>
        <p:blipFill>
          <a:blip r:embed="rId5"/>
          <a:stretch>
            <a:fillRect/>
          </a:stretch>
        </p:blipFill>
        <p:spPr>
          <a:xfrm>
            <a:off x="8488604" y="786383"/>
            <a:ext cx="3527425" cy="2642616"/>
          </a:xfrm>
          <a:prstGeom prst="rect">
            <a:avLst/>
          </a:prstGeom>
        </p:spPr>
      </p:pic>
      <p:pic>
        <p:nvPicPr>
          <p:cNvPr id="26" name="Picture 25">
            <a:extLst>
              <a:ext uri="{FF2B5EF4-FFF2-40B4-BE49-F238E27FC236}">
                <a16:creationId xmlns:a16="http://schemas.microsoft.com/office/drawing/2014/main" id="{AD9824BE-23CE-B157-87E1-CBBBA2D075EC}"/>
              </a:ext>
            </a:extLst>
          </p:cNvPr>
          <p:cNvPicPr>
            <a:picLocks noChangeAspect="1"/>
          </p:cNvPicPr>
          <p:nvPr/>
        </p:nvPicPr>
        <p:blipFill>
          <a:blip r:embed="rId6"/>
          <a:stretch>
            <a:fillRect/>
          </a:stretch>
        </p:blipFill>
        <p:spPr>
          <a:xfrm>
            <a:off x="5033726" y="3614130"/>
            <a:ext cx="3258018" cy="2743200"/>
          </a:xfrm>
          <a:prstGeom prst="rect">
            <a:avLst/>
          </a:prstGeom>
        </p:spPr>
      </p:pic>
      <p:sp>
        <p:nvSpPr>
          <p:cNvPr id="3" name="TextBox 2">
            <a:extLst>
              <a:ext uri="{FF2B5EF4-FFF2-40B4-BE49-F238E27FC236}">
                <a16:creationId xmlns:a16="http://schemas.microsoft.com/office/drawing/2014/main" id="{2805E583-7ED5-F90F-263C-3632DF87DC92}"/>
              </a:ext>
            </a:extLst>
          </p:cNvPr>
          <p:cNvSpPr txBox="1"/>
          <p:nvPr/>
        </p:nvSpPr>
        <p:spPr>
          <a:xfrm>
            <a:off x="643465" y="870012"/>
            <a:ext cx="3315976" cy="1569660"/>
          </a:xfrm>
          <a:prstGeom prst="rect">
            <a:avLst/>
          </a:prstGeom>
          <a:noFill/>
        </p:spPr>
        <p:txBody>
          <a:bodyPr wrap="square" rtlCol="0">
            <a:spAutoFit/>
          </a:bodyPr>
          <a:lstStyle/>
          <a:p>
            <a:pPr algn="ctr"/>
            <a:r>
              <a:rPr lang="en-US" sz="3200" dirty="0">
                <a:solidFill>
                  <a:schemeClr val="bg1">
                    <a:lumMod val="95000"/>
                  </a:schemeClr>
                </a:solidFill>
              </a:rPr>
              <a:t>Predicting on </a:t>
            </a:r>
          </a:p>
          <a:p>
            <a:pPr algn="ctr"/>
            <a:r>
              <a:rPr lang="en-US" sz="3200" dirty="0">
                <a:solidFill>
                  <a:schemeClr val="bg1">
                    <a:lumMod val="95000"/>
                  </a:schemeClr>
                </a:solidFill>
              </a:rPr>
              <a:t>New Reading Windows</a:t>
            </a:r>
            <a:endParaRPr lang="en-IN" sz="3200" dirty="0">
              <a:solidFill>
                <a:schemeClr val="bg1">
                  <a:lumMod val="95000"/>
                </a:schemeClr>
              </a:solidFill>
            </a:endParaRPr>
          </a:p>
        </p:txBody>
      </p:sp>
    </p:spTree>
    <p:custDataLst>
      <p:tags r:id="rId1"/>
    </p:custDataLst>
    <p:extLst>
      <p:ext uri="{BB962C8B-B14F-4D97-AF65-F5344CB8AC3E}">
        <p14:creationId xmlns:p14="http://schemas.microsoft.com/office/powerpoint/2010/main" val="376622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85935-9D4E-94E1-98ED-7E46C5FDA1C3}"/>
              </a:ext>
            </a:extLst>
          </p:cNvPr>
          <p:cNvSpPr>
            <a:spLocks noGrp="1"/>
          </p:cNvSpPr>
          <p:nvPr>
            <p:ph type="title"/>
          </p:nvPr>
        </p:nvSpPr>
        <p:spPr/>
        <p:txBody>
          <a:bodyPr/>
          <a:lstStyle/>
          <a:p>
            <a:pPr algn="ctr"/>
            <a:r>
              <a:rPr lang="en-US" dirty="0"/>
              <a:t>RNN for Difficulty</a:t>
            </a:r>
            <a:endParaRPr lang="en-IN" dirty="0"/>
          </a:p>
        </p:txBody>
      </p:sp>
      <p:pic>
        <p:nvPicPr>
          <p:cNvPr id="6" name="Content Placeholder 5">
            <a:extLst>
              <a:ext uri="{FF2B5EF4-FFF2-40B4-BE49-F238E27FC236}">
                <a16:creationId xmlns:a16="http://schemas.microsoft.com/office/drawing/2014/main" id="{500ECA14-E268-6363-6186-789C7D8B026E}"/>
              </a:ext>
            </a:extLst>
          </p:cNvPr>
          <p:cNvPicPr>
            <a:picLocks noGrp="1" noChangeAspect="1"/>
          </p:cNvPicPr>
          <p:nvPr>
            <p:ph idx="1"/>
          </p:nvPr>
        </p:nvPicPr>
        <p:blipFill>
          <a:blip r:embed="rId3"/>
          <a:stretch>
            <a:fillRect/>
          </a:stretch>
        </p:blipFill>
        <p:spPr>
          <a:xfrm>
            <a:off x="4865458" y="622713"/>
            <a:ext cx="3557463" cy="2695463"/>
          </a:xfrm>
        </p:spPr>
      </p:pic>
      <p:sp>
        <p:nvSpPr>
          <p:cNvPr id="4" name="Text Placeholder 3">
            <a:extLst>
              <a:ext uri="{FF2B5EF4-FFF2-40B4-BE49-F238E27FC236}">
                <a16:creationId xmlns:a16="http://schemas.microsoft.com/office/drawing/2014/main" id="{21562B78-0445-17F2-E8A7-00902E04AC1C}"/>
              </a:ext>
            </a:extLst>
          </p:cNvPr>
          <p:cNvSpPr>
            <a:spLocks noGrp="1"/>
          </p:cNvSpPr>
          <p:nvPr>
            <p:ph type="body" sz="half" idx="2"/>
          </p:nvPr>
        </p:nvSpPr>
        <p:spPr/>
        <p:txBody>
          <a:bodyPr/>
          <a:lstStyle/>
          <a:p>
            <a:pPr algn="ctr"/>
            <a:r>
              <a:rPr lang="en-US" dirty="0"/>
              <a:t>The test accuracy = 0.58%</a:t>
            </a:r>
            <a:endParaRPr lang="en-IN" dirty="0"/>
          </a:p>
        </p:txBody>
      </p:sp>
      <p:pic>
        <p:nvPicPr>
          <p:cNvPr id="8" name="Picture 7">
            <a:extLst>
              <a:ext uri="{FF2B5EF4-FFF2-40B4-BE49-F238E27FC236}">
                <a16:creationId xmlns:a16="http://schemas.microsoft.com/office/drawing/2014/main" id="{F520CBE2-6CBB-0D97-62A1-854E5ACB457C}"/>
              </a:ext>
            </a:extLst>
          </p:cNvPr>
          <p:cNvPicPr>
            <a:picLocks noChangeAspect="1"/>
          </p:cNvPicPr>
          <p:nvPr/>
        </p:nvPicPr>
        <p:blipFill>
          <a:blip r:embed="rId4"/>
          <a:stretch>
            <a:fillRect/>
          </a:stretch>
        </p:blipFill>
        <p:spPr>
          <a:xfrm>
            <a:off x="8353888" y="3429000"/>
            <a:ext cx="3594166" cy="2874395"/>
          </a:xfrm>
          <a:prstGeom prst="rect">
            <a:avLst/>
          </a:prstGeom>
        </p:spPr>
      </p:pic>
      <p:pic>
        <p:nvPicPr>
          <p:cNvPr id="10" name="Picture 9">
            <a:extLst>
              <a:ext uri="{FF2B5EF4-FFF2-40B4-BE49-F238E27FC236}">
                <a16:creationId xmlns:a16="http://schemas.microsoft.com/office/drawing/2014/main" id="{1B257822-B678-88F3-C67E-1D1840DF7DE7}"/>
              </a:ext>
            </a:extLst>
          </p:cNvPr>
          <p:cNvPicPr>
            <a:picLocks noChangeAspect="1"/>
          </p:cNvPicPr>
          <p:nvPr/>
        </p:nvPicPr>
        <p:blipFill>
          <a:blip r:embed="rId5"/>
          <a:stretch>
            <a:fillRect/>
          </a:stretch>
        </p:blipFill>
        <p:spPr>
          <a:xfrm>
            <a:off x="8390590" y="622713"/>
            <a:ext cx="3557464" cy="2695463"/>
          </a:xfrm>
          <a:prstGeom prst="rect">
            <a:avLst/>
          </a:prstGeom>
        </p:spPr>
      </p:pic>
      <p:pic>
        <p:nvPicPr>
          <p:cNvPr id="12" name="Picture 11">
            <a:extLst>
              <a:ext uri="{FF2B5EF4-FFF2-40B4-BE49-F238E27FC236}">
                <a16:creationId xmlns:a16="http://schemas.microsoft.com/office/drawing/2014/main" id="{59044C59-DB31-B055-138F-ED5A9CE1DC33}"/>
              </a:ext>
            </a:extLst>
          </p:cNvPr>
          <p:cNvPicPr>
            <a:picLocks noChangeAspect="1"/>
          </p:cNvPicPr>
          <p:nvPr/>
        </p:nvPicPr>
        <p:blipFill>
          <a:blip r:embed="rId6"/>
          <a:stretch>
            <a:fillRect/>
          </a:stretch>
        </p:blipFill>
        <p:spPr>
          <a:xfrm>
            <a:off x="5136844" y="3402303"/>
            <a:ext cx="3190411" cy="2832984"/>
          </a:xfrm>
          <a:prstGeom prst="rect">
            <a:avLst/>
          </a:prstGeom>
        </p:spPr>
      </p:pic>
    </p:spTree>
    <p:custDataLst>
      <p:tags r:id="rId1"/>
    </p:custDataLst>
    <p:extLst>
      <p:ext uri="{BB962C8B-B14F-4D97-AF65-F5344CB8AC3E}">
        <p14:creationId xmlns:p14="http://schemas.microsoft.com/office/powerpoint/2010/main" val="59248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CD3DEE-5538-7855-EA6A-7D1A9AE24FF2}"/>
              </a:ext>
            </a:extLst>
          </p:cNvPr>
          <p:cNvPicPr>
            <a:picLocks noChangeAspect="1"/>
          </p:cNvPicPr>
          <p:nvPr/>
        </p:nvPicPr>
        <p:blipFill>
          <a:blip r:embed="rId3"/>
          <a:stretch>
            <a:fillRect/>
          </a:stretch>
        </p:blipFill>
        <p:spPr>
          <a:xfrm>
            <a:off x="4252445" y="1429545"/>
            <a:ext cx="3372251" cy="2973779"/>
          </a:xfrm>
          <a:prstGeom prst="rect">
            <a:avLst/>
          </a:prstGeom>
        </p:spPr>
      </p:pic>
      <p:sp>
        <p:nvSpPr>
          <p:cNvPr id="4" name="TextBox 3">
            <a:extLst>
              <a:ext uri="{FF2B5EF4-FFF2-40B4-BE49-F238E27FC236}">
                <a16:creationId xmlns:a16="http://schemas.microsoft.com/office/drawing/2014/main" id="{DDBFA705-A7CD-0D10-B244-FFE996466A15}"/>
              </a:ext>
            </a:extLst>
          </p:cNvPr>
          <p:cNvSpPr txBox="1"/>
          <p:nvPr/>
        </p:nvSpPr>
        <p:spPr>
          <a:xfrm>
            <a:off x="2501432" y="4782124"/>
            <a:ext cx="6874276" cy="646331"/>
          </a:xfrm>
          <a:prstGeom prst="rect">
            <a:avLst/>
          </a:prstGeom>
          <a:noFill/>
        </p:spPr>
        <p:txBody>
          <a:bodyPr wrap="square" rtlCol="0">
            <a:spAutoFit/>
          </a:bodyPr>
          <a:lstStyle/>
          <a:p>
            <a:pPr algn="ctr"/>
            <a:r>
              <a:rPr lang="en-US" dirty="0"/>
              <a:t>From the above, it can be seen that the accuracies of both CNN and RNN model are near the null accuracy but below it.</a:t>
            </a:r>
            <a:endParaRPr lang="en-IN" dirty="0"/>
          </a:p>
        </p:txBody>
      </p:sp>
      <p:sp>
        <p:nvSpPr>
          <p:cNvPr id="2" name="TextBox 1">
            <a:extLst>
              <a:ext uri="{FF2B5EF4-FFF2-40B4-BE49-F238E27FC236}">
                <a16:creationId xmlns:a16="http://schemas.microsoft.com/office/drawing/2014/main" id="{10AB07E5-DBB3-D595-6FFC-742814883827}"/>
              </a:ext>
            </a:extLst>
          </p:cNvPr>
          <p:cNvSpPr txBox="1"/>
          <p:nvPr/>
        </p:nvSpPr>
        <p:spPr>
          <a:xfrm>
            <a:off x="3386240" y="759028"/>
            <a:ext cx="5104660" cy="369332"/>
          </a:xfrm>
          <a:prstGeom prst="rect">
            <a:avLst/>
          </a:prstGeom>
          <a:noFill/>
        </p:spPr>
        <p:txBody>
          <a:bodyPr wrap="square" rtlCol="0">
            <a:spAutoFit/>
          </a:bodyPr>
          <a:lstStyle/>
          <a:p>
            <a:r>
              <a:rPr lang="en-US" dirty="0"/>
              <a:t>The null accuracy of the difficulty variable is 0.67%.</a:t>
            </a:r>
          </a:p>
        </p:txBody>
      </p:sp>
    </p:spTree>
    <p:custDataLst>
      <p:tags r:id="rId1"/>
    </p:custDataLst>
    <p:extLst>
      <p:ext uri="{BB962C8B-B14F-4D97-AF65-F5344CB8AC3E}">
        <p14:creationId xmlns:p14="http://schemas.microsoft.com/office/powerpoint/2010/main" val="404064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DA8E4-25D5-76F4-58C3-F997DC58708B}"/>
              </a:ext>
            </a:extLst>
          </p:cNvPr>
          <p:cNvSpPr>
            <a:spLocks noGrp="1"/>
          </p:cNvSpPr>
          <p:nvPr>
            <p:ph type="title"/>
          </p:nvPr>
        </p:nvSpPr>
        <p:spPr/>
        <p:txBody>
          <a:bodyPr/>
          <a:lstStyle/>
          <a:p>
            <a:pPr algn="ctr"/>
            <a:r>
              <a:rPr lang="en-US" dirty="0"/>
              <a:t>CNN for Native</a:t>
            </a:r>
            <a:endParaRPr lang="en-IN" dirty="0"/>
          </a:p>
        </p:txBody>
      </p:sp>
      <p:pic>
        <p:nvPicPr>
          <p:cNvPr id="6" name="Content Placeholder 5">
            <a:extLst>
              <a:ext uri="{FF2B5EF4-FFF2-40B4-BE49-F238E27FC236}">
                <a16:creationId xmlns:a16="http://schemas.microsoft.com/office/drawing/2014/main" id="{3A1A1251-A0DC-7E3A-C201-EB125833EA17}"/>
              </a:ext>
            </a:extLst>
          </p:cNvPr>
          <p:cNvPicPr>
            <a:picLocks noGrp="1" noChangeAspect="1"/>
          </p:cNvPicPr>
          <p:nvPr>
            <p:ph idx="1"/>
          </p:nvPr>
        </p:nvPicPr>
        <p:blipFill>
          <a:blip r:embed="rId3"/>
          <a:stretch>
            <a:fillRect/>
          </a:stretch>
        </p:blipFill>
        <p:spPr>
          <a:xfrm>
            <a:off x="4809210" y="543271"/>
            <a:ext cx="3551958" cy="2698883"/>
          </a:xfrm>
        </p:spPr>
      </p:pic>
      <p:sp>
        <p:nvSpPr>
          <p:cNvPr id="4" name="Text Placeholder 3">
            <a:extLst>
              <a:ext uri="{FF2B5EF4-FFF2-40B4-BE49-F238E27FC236}">
                <a16:creationId xmlns:a16="http://schemas.microsoft.com/office/drawing/2014/main" id="{0706D293-3E48-E2A0-3E11-3F90A1B53991}"/>
              </a:ext>
            </a:extLst>
          </p:cNvPr>
          <p:cNvSpPr>
            <a:spLocks noGrp="1"/>
          </p:cNvSpPr>
          <p:nvPr>
            <p:ph type="body" sz="half" idx="2"/>
          </p:nvPr>
        </p:nvSpPr>
        <p:spPr/>
        <p:txBody>
          <a:bodyPr/>
          <a:lstStyle/>
          <a:p>
            <a:pPr algn="ctr"/>
            <a:r>
              <a:rPr lang="en-US" dirty="0"/>
              <a:t>The test accuracy = 0.70%</a:t>
            </a:r>
            <a:endParaRPr lang="en-IN" dirty="0"/>
          </a:p>
        </p:txBody>
      </p:sp>
      <p:pic>
        <p:nvPicPr>
          <p:cNvPr id="8" name="Picture 7">
            <a:extLst>
              <a:ext uri="{FF2B5EF4-FFF2-40B4-BE49-F238E27FC236}">
                <a16:creationId xmlns:a16="http://schemas.microsoft.com/office/drawing/2014/main" id="{0250A16D-D5CA-93BF-728C-2FC4E1802B9B}"/>
              </a:ext>
            </a:extLst>
          </p:cNvPr>
          <p:cNvPicPr>
            <a:picLocks noChangeAspect="1"/>
          </p:cNvPicPr>
          <p:nvPr/>
        </p:nvPicPr>
        <p:blipFill>
          <a:blip r:embed="rId4"/>
          <a:stretch>
            <a:fillRect/>
          </a:stretch>
        </p:blipFill>
        <p:spPr>
          <a:xfrm>
            <a:off x="8176333" y="3249067"/>
            <a:ext cx="3819953" cy="3063256"/>
          </a:xfrm>
          <a:prstGeom prst="rect">
            <a:avLst/>
          </a:prstGeom>
        </p:spPr>
      </p:pic>
      <p:pic>
        <p:nvPicPr>
          <p:cNvPr id="10" name="Picture 9">
            <a:extLst>
              <a:ext uri="{FF2B5EF4-FFF2-40B4-BE49-F238E27FC236}">
                <a16:creationId xmlns:a16="http://schemas.microsoft.com/office/drawing/2014/main" id="{0DB0AF80-37F9-50DA-5074-AF64F1CEF6FE}"/>
              </a:ext>
            </a:extLst>
          </p:cNvPr>
          <p:cNvPicPr>
            <a:picLocks noChangeAspect="1"/>
          </p:cNvPicPr>
          <p:nvPr/>
        </p:nvPicPr>
        <p:blipFill>
          <a:blip r:embed="rId5"/>
          <a:stretch>
            <a:fillRect/>
          </a:stretch>
        </p:blipFill>
        <p:spPr>
          <a:xfrm>
            <a:off x="8272370" y="545677"/>
            <a:ext cx="3551958" cy="2696477"/>
          </a:xfrm>
          <a:prstGeom prst="rect">
            <a:avLst/>
          </a:prstGeom>
        </p:spPr>
      </p:pic>
      <p:pic>
        <p:nvPicPr>
          <p:cNvPr id="12" name="Picture 11">
            <a:extLst>
              <a:ext uri="{FF2B5EF4-FFF2-40B4-BE49-F238E27FC236}">
                <a16:creationId xmlns:a16="http://schemas.microsoft.com/office/drawing/2014/main" id="{CED856CA-3769-EC19-E788-31EB43511E9F}"/>
              </a:ext>
            </a:extLst>
          </p:cNvPr>
          <p:cNvPicPr>
            <a:picLocks noChangeAspect="1"/>
          </p:cNvPicPr>
          <p:nvPr/>
        </p:nvPicPr>
        <p:blipFill>
          <a:blip r:embed="rId6"/>
          <a:stretch>
            <a:fillRect/>
          </a:stretch>
        </p:blipFill>
        <p:spPr>
          <a:xfrm>
            <a:off x="5014057" y="3331246"/>
            <a:ext cx="3162277" cy="2838735"/>
          </a:xfrm>
          <a:prstGeom prst="rect">
            <a:avLst/>
          </a:prstGeom>
        </p:spPr>
      </p:pic>
    </p:spTree>
    <p:custDataLst>
      <p:tags r:id="rId1"/>
    </p:custDataLst>
    <p:extLst>
      <p:ext uri="{BB962C8B-B14F-4D97-AF65-F5344CB8AC3E}">
        <p14:creationId xmlns:p14="http://schemas.microsoft.com/office/powerpoint/2010/main" val="196580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1DE1E-8EE0-3E35-9FCA-EA189E0ADBB4}"/>
              </a:ext>
            </a:extLst>
          </p:cNvPr>
          <p:cNvSpPr>
            <a:spLocks noGrp="1"/>
          </p:cNvSpPr>
          <p:nvPr>
            <p:ph type="title"/>
          </p:nvPr>
        </p:nvSpPr>
        <p:spPr/>
        <p:txBody>
          <a:bodyPr/>
          <a:lstStyle/>
          <a:p>
            <a:pPr algn="ctr"/>
            <a:r>
              <a:rPr lang="en-US" dirty="0"/>
              <a:t>RNN for Native</a:t>
            </a:r>
            <a:endParaRPr lang="en-IN" dirty="0"/>
          </a:p>
        </p:txBody>
      </p:sp>
      <p:pic>
        <p:nvPicPr>
          <p:cNvPr id="6" name="Content Placeholder 5">
            <a:extLst>
              <a:ext uri="{FF2B5EF4-FFF2-40B4-BE49-F238E27FC236}">
                <a16:creationId xmlns:a16="http://schemas.microsoft.com/office/drawing/2014/main" id="{6D926FC2-DBCF-4EFC-5DC3-2F5FD498BDE2}"/>
              </a:ext>
            </a:extLst>
          </p:cNvPr>
          <p:cNvPicPr>
            <a:picLocks noGrp="1" noChangeAspect="1"/>
          </p:cNvPicPr>
          <p:nvPr>
            <p:ph idx="1"/>
          </p:nvPr>
        </p:nvPicPr>
        <p:blipFill>
          <a:blip r:embed="rId3"/>
          <a:stretch>
            <a:fillRect/>
          </a:stretch>
        </p:blipFill>
        <p:spPr>
          <a:xfrm>
            <a:off x="4913277" y="637080"/>
            <a:ext cx="3551136" cy="2695853"/>
          </a:xfrm>
        </p:spPr>
      </p:pic>
      <p:sp>
        <p:nvSpPr>
          <p:cNvPr id="4" name="Text Placeholder 3">
            <a:extLst>
              <a:ext uri="{FF2B5EF4-FFF2-40B4-BE49-F238E27FC236}">
                <a16:creationId xmlns:a16="http://schemas.microsoft.com/office/drawing/2014/main" id="{0E9CE96E-B924-EE95-A28F-F766C754A6F3}"/>
              </a:ext>
            </a:extLst>
          </p:cNvPr>
          <p:cNvSpPr>
            <a:spLocks noGrp="1"/>
          </p:cNvSpPr>
          <p:nvPr>
            <p:ph type="body" sz="half" idx="2"/>
          </p:nvPr>
        </p:nvSpPr>
        <p:spPr/>
        <p:txBody>
          <a:bodyPr/>
          <a:lstStyle/>
          <a:p>
            <a:pPr algn="ctr"/>
            <a:r>
              <a:rPr lang="en-US" dirty="0"/>
              <a:t>The test accuracy = 0.67%</a:t>
            </a:r>
            <a:endParaRPr lang="en-IN" dirty="0"/>
          </a:p>
        </p:txBody>
      </p:sp>
      <p:pic>
        <p:nvPicPr>
          <p:cNvPr id="8" name="Picture 7">
            <a:extLst>
              <a:ext uri="{FF2B5EF4-FFF2-40B4-BE49-F238E27FC236}">
                <a16:creationId xmlns:a16="http://schemas.microsoft.com/office/drawing/2014/main" id="{4E29FD7F-1331-3ECC-5B31-ECB8DE1FBECC}"/>
              </a:ext>
            </a:extLst>
          </p:cNvPr>
          <p:cNvPicPr>
            <a:picLocks noChangeAspect="1"/>
          </p:cNvPicPr>
          <p:nvPr/>
        </p:nvPicPr>
        <p:blipFill>
          <a:blip r:embed="rId4"/>
          <a:stretch>
            <a:fillRect/>
          </a:stretch>
        </p:blipFill>
        <p:spPr>
          <a:xfrm>
            <a:off x="8329347" y="3332933"/>
            <a:ext cx="3603051" cy="3132183"/>
          </a:xfrm>
          <a:prstGeom prst="rect">
            <a:avLst/>
          </a:prstGeom>
        </p:spPr>
      </p:pic>
      <p:pic>
        <p:nvPicPr>
          <p:cNvPr id="10" name="Picture 9">
            <a:extLst>
              <a:ext uri="{FF2B5EF4-FFF2-40B4-BE49-F238E27FC236}">
                <a16:creationId xmlns:a16="http://schemas.microsoft.com/office/drawing/2014/main" id="{FAE666E5-E2DC-AB6B-DD21-320A4878603C}"/>
              </a:ext>
            </a:extLst>
          </p:cNvPr>
          <p:cNvPicPr>
            <a:picLocks noChangeAspect="1"/>
          </p:cNvPicPr>
          <p:nvPr/>
        </p:nvPicPr>
        <p:blipFill>
          <a:blip r:embed="rId5"/>
          <a:stretch>
            <a:fillRect/>
          </a:stretch>
        </p:blipFill>
        <p:spPr>
          <a:xfrm>
            <a:off x="8461125" y="618567"/>
            <a:ext cx="3551137" cy="2695853"/>
          </a:xfrm>
          <a:prstGeom prst="rect">
            <a:avLst/>
          </a:prstGeom>
        </p:spPr>
      </p:pic>
      <p:pic>
        <p:nvPicPr>
          <p:cNvPr id="12" name="Picture 11">
            <a:extLst>
              <a:ext uri="{FF2B5EF4-FFF2-40B4-BE49-F238E27FC236}">
                <a16:creationId xmlns:a16="http://schemas.microsoft.com/office/drawing/2014/main" id="{386443C7-885F-50C6-CDE6-4743C7CA5A4A}"/>
              </a:ext>
            </a:extLst>
          </p:cNvPr>
          <p:cNvPicPr>
            <a:picLocks noChangeAspect="1"/>
          </p:cNvPicPr>
          <p:nvPr/>
        </p:nvPicPr>
        <p:blipFill>
          <a:blip r:embed="rId6"/>
          <a:stretch>
            <a:fillRect/>
          </a:stretch>
        </p:blipFill>
        <p:spPr>
          <a:xfrm>
            <a:off x="5074859" y="3371821"/>
            <a:ext cx="3254488" cy="2849099"/>
          </a:xfrm>
          <a:prstGeom prst="rect">
            <a:avLst/>
          </a:prstGeom>
        </p:spPr>
      </p:pic>
    </p:spTree>
    <p:custDataLst>
      <p:tags r:id="rId1"/>
    </p:custDataLst>
    <p:extLst>
      <p:ext uri="{BB962C8B-B14F-4D97-AF65-F5344CB8AC3E}">
        <p14:creationId xmlns:p14="http://schemas.microsoft.com/office/powerpoint/2010/main" val="178425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4FE15D-95CC-B996-C92B-3D3658A710E6}"/>
              </a:ext>
            </a:extLst>
          </p:cNvPr>
          <p:cNvPicPr>
            <a:picLocks noChangeAspect="1"/>
          </p:cNvPicPr>
          <p:nvPr/>
        </p:nvPicPr>
        <p:blipFill>
          <a:blip r:embed="rId3"/>
          <a:stretch>
            <a:fillRect/>
          </a:stretch>
        </p:blipFill>
        <p:spPr>
          <a:xfrm>
            <a:off x="4343796" y="1482820"/>
            <a:ext cx="3504403" cy="3085398"/>
          </a:xfrm>
          <a:prstGeom prst="rect">
            <a:avLst/>
          </a:prstGeom>
        </p:spPr>
      </p:pic>
      <p:sp>
        <p:nvSpPr>
          <p:cNvPr id="2" name="TextBox 1">
            <a:extLst>
              <a:ext uri="{FF2B5EF4-FFF2-40B4-BE49-F238E27FC236}">
                <a16:creationId xmlns:a16="http://schemas.microsoft.com/office/drawing/2014/main" id="{4713BB51-CD75-E4DF-1C04-2E18A42385F3}"/>
              </a:ext>
            </a:extLst>
          </p:cNvPr>
          <p:cNvSpPr txBox="1"/>
          <p:nvPr/>
        </p:nvSpPr>
        <p:spPr>
          <a:xfrm>
            <a:off x="3685711" y="798989"/>
            <a:ext cx="4820575" cy="369332"/>
          </a:xfrm>
          <a:prstGeom prst="rect">
            <a:avLst/>
          </a:prstGeom>
          <a:noFill/>
        </p:spPr>
        <p:txBody>
          <a:bodyPr wrap="square" rtlCol="0">
            <a:spAutoFit/>
          </a:bodyPr>
          <a:lstStyle/>
          <a:p>
            <a:r>
              <a:rPr lang="en-US" dirty="0"/>
              <a:t>The null accuracy of the native variable is 0.66%</a:t>
            </a:r>
            <a:endParaRPr lang="en-IN" dirty="0"/>
          </a:p>
        </p:txBody>
      </p:sp>
      <p:sp>
        <p:nvSpPr>
          <p:cNvPr id="4" name="TextBox 3">
            <a:extLst>
              <a:ext uri="{FF2B5EF4-FFF2-40B4-BE49-F238E27FC236}">
                <a16:creationId xmlns:a16="http://schemas.microsoft.com/office/drawing/2014/main" id="{3E3CCE18-DF97-1CF2-B836-A3A1CA53C080}"/>
              </a:ext>
            </a:extLst>
          </p:cNvPr>
          <p:cNvSpPr txBox="1"/>
          <p:nvPr/>
        </p:nvSpPr>
        <p:spPr>
          <a:xfrm>
            <a:off x="2229771" y="4882717"/>
            <a:ext cx="7732451" cy="923330"/>
          </a:xfrm>
          <a:prstGeom prst="rect">
            <a:avLst/>
          </a:prstGeom>
          <a:noFill/>
        </p:spPr>
        <p:txBody>
          <a:bodyPr wrap="square" rtlCol="0">
            <a:spAutoFit/>
          </a:bodyPr>
          <a:lstStyle/>
          <a:p>
            <a:pPr algn="ctr"/>
            <a:r>
              <a:rPr lang="en-US" dirty="0"/>
              <a:t>From the above, both the models CNN and RNN perform above the null accuracy. It is also seen that performance of CNN is better when compared to RNN.</a:t>
            </a:r>
            <a:endParaRPr lang="en-IN" dirty="0"/>
          </a:p>
        </p:txBody>
      </p:sp>
    </p:spTree>
    <p:custDataLst>
      <p:tags r:id="rId1"/>
    </p:custDataLst>
    <p:extLst>
      <p:ext uri="{BB962C8B-B14F-4D97-AF65-F5344CB8AC3E}">
        <p14:creationId xmlns:p14="http://schemas.microsoft.com/office/powerpoint/2010/main" val="170167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22F69-A928-712B-B8E2-DB86F5D8D834}"/>
              </a:ext>
            </a:extLst>
          </p:cNvPr>
          <p:cNvSpPr>
            <a:spLocks noGrp="1"/>
          </p:cNvSpPr>
          <p:nvPr>
            <p:ph type="title"/>
          </p:nvPr>
        </p:nvSpPr>
        <p:spPr>
          <a:xfrm>
            <a:off x="643464" y="3429000"/>
            <a:ext cx="3517567" cy="643185"/>
          </a:xfrm>
        </p:spPr>
        <p:txBody>
          <a:bodyPr/>
          <a:lstStyle/>
          <a:p>
            <a:pPr algn="ctr"/>
            <a:r>
              <a:rPr lang="en-US" dirty="0"/>
              <a:t>CNN for Difficulty</a:t>
            </a:r>
            <a:endParaRPr lang="en-IN" dirty="0"/>
          </a:p>
        </p:txBody>
      </p:sp>
      <p:pic>
        <p:nvPicPr>
          <p:cNvPr id="6" name="Content Placeholder 5">
            <a:extLst>
              <a:ext uri="{FF2B5EF4-FFF2-40B4-BE49-F238E27FC236}">
                <a16:creationId xmlns:a16="http://schemas.microsoft.com/office/drawing/2014/main" id="{55BCE541-A46E-6EE1-4CBF-1C216523F3F4}"/>
              </a:ext>
            </a:extLst>
          </p:cNvPr>
          <p:cNvPicPr>
            <a:picLocks noGrp="1" noChangeAspect="1"/>
          </p:cNvPicPr>
          <p:nvPr>
            <p:ph idx="1"/>
          </p:nvPr>
        </p:nvPicPr>
        <p:blipFill>
          <a:blip r:embed="rId3"/>
          <a:stretch>
            <a:fillRect/>
          </a:stretch>
        </p:blipFill>
        <p:spPr>
          <a:xfrm>
            <a:off x="4692423" y="853774"/>
            <a:ext cx="3713882" cy="2827202"/>
          </a:xfrm>
        </p:spPr>
      </p:pic>
      <p:sp>
        <p:nvSpPr>
          <p:cNvPr id="4" name="Text Placeholder 3">
            <a:extLst>
              <a:ext uri="{FF2B5EF4-FFF2-40B4-BE49-F238E27FC236}">
                <a16:creationId xmlns:a16="http://schemas.microsoft.com/office/drawing/2014/main" id="{BFD671C4-C3FF-EA15-59F4-151BAF3195B8}"/>
              </a:ext>
            </a:extLst>
          </p:cNvPr>
          <p:cNvSpPr>
            <a:spLocks noGrp="1"/>
          </p:cNvSpPr>
          <p:nvPr>
            <p:ph type="body" sz="half" idx="2"/>
          </p:nvPr>
        </p:nvSpPr>
        <p:spPr>
          <a:xfrm>
            <a:off x="643465" y="4488419"/>
            <a:ext cx="3517567" cy="525773"/>
          </a:xfrm>
        </p:spPr>
        <p:txBody>
          <a:bodyPr/>
          <a:lstStyle/>
          <a:p>
            <a:pPr algn="ctr"/>
            <a:r>
              <a:rPr lang="en-US" dirty="0"/>
              <a:t>The test accuracy = 0.58%</a:t>
            </a:r>
            <a:endParaRPr lang="en-IN" dirty="0"/>
          </a:p>
        </p:txBody>
      </p:sp>
      <p:pic>
        <p:nvPicPr>
          <p:cNvPr id="8" name="Picture 7">
            <a:extLst>
              <a:ext uri="{FF2B5EF4-FFF2-40B4-BE49-F238E27FC236}">
                <a16:creationId xmlns:a16="http://schemas.microsoft.com/office/drawing/2014/main" id="{BCA044E3-66A1-0138-09F4-68B6397971B2}"/>
              </a:ext>
            </a:extLst>
          </p:cNvPr>
          <p:cNvPicPr>
            <a:picLocks noChangeAspect="1"/>
          </p:cNvPicPr>
          <p:nvPr/>
        </p:nvPicPr>
        <p:blipFill>
          <a:blip r:embed="rId4"/>
          <a:stretch>
            <a:fillRect/>
          </a:stretch>
        </p:blipFill>
        <p:spPr>
          <a:xfrm>
            <a:off x="8429310" y="3680975"/>
            <a:ext cx="3672449" cy="2827203"/>
          </a:xfrm>
          <a:prstGeom prst="rect">
            <a:avLst/>
          </a:prstGeom>
        </p:spPr>
      </p:pic>
      <p:pic>
        <p:nvPicPr>
          <p:cNvPr id="10" name="Picture 9">
            <a:extLst>
              <a:ext uri="{FF2B5EF4-FFF2-40B4-BE49-F238E27FC236}">
                <a16:creationId xmlns:a16="http://schemas.microsoft.com/office/drawing/2014/main" id="{946350D6-CEF2-F394-394F-5B92E2D16453}"/>
              </a:ext>
            </a:extLst>
          </p:cNvPr>
          <p:cNvPicPr>
            <a:picLocks noChangeAspect="1"/>
          </p:cNvPicPr>
          <p:nvPr/>
        </p:nvPicPr>
        <p:blipFill>
          <a:blip r:embed="rId5"/>
          <a:stretch>
            <a:fillRect/>
          </a:stretch>
        </p:blipFill>
        <p:spPr>
          <a:xfrm>
            <a:off x="8406305" y="853774"/>
            <a:ext cx="3695454" cy="2827201"/>
          </a:xfrm>
          <a:prstGeom prst="rect">
            <a:avLst/>
          </a:prstGeom>
        </p:spPr>
      </p:pic>
      <p:pic>
        <p:nvPicPr>
          <p:cNvPr id="12" name="Picture 11">
            <a:extLst>
              <a:ext uri="{FF2B5EF4-FFF2-40B4-BE49-F238E27FC236}">
                <a16:creationId xmlns:a16="http://schemas.microsoft.com/office/drawing/2014/main" id="{8B7271E3-94EC-500C-5D56-48ABC6DE46F0}"/>
              </a:ext>
            </a:extLst>
          </p:cNvPr>
          <p:cNvPicPr>
            <a:picLocks noChangeAspect="1"/>
          </p:cNvPicPr>
          <p:nvPr/>
        </p:nvPicPr>
        <p:blipFill>
          <a:blip r:embed="rId6"/>
          <a:stretch>
            <a:fillRect/>
          </a:stretch>
        </p:blipFill>
        <p:spPr>
          <a:xfrm>
            <a:off x="5024379" y="3680975"/>
            <a:ext cx="3370424" cy="2666435"/>
          </a:xfrm>
          <a:prstGeom prst="rect">
            <a:avLst/>
          </a:prstGeom>
        </p:spPr>
      </p:pic>
      <p:sp>
        <p:nvSpPr>
          <p:cNvPr id="3" name="TextBox 2">
            <a:extLst>
              <a:ext uri="{FF2B5EF4-FFF2-40B4-BE49-F238E27FC236}">
                <a16:creationId xmlns:a16="http://schemas.microsoft.com/office/drawing/2014/main" id="{8EADBCDF-2748-54F3-F33E-56B52A656DC5}"/>
              </a:ext>
            </a:extLst>
          </p:cNvPr>
          <p:cNvSpPr txBox="1"/>
          <p:nvPr/>
        </p:nvSpPr>
        <p:spPr>
          <a:xfrm>
            <a:off x="727969" y="853774"/>
            <a:ext cx="3433063" cy="1077218"/>
          </a:xfrm>
          <a:prstGeom prst="rect">
            <a:avLst/>
          </a:prstGeom>
          <a:noFill/>
        </p:spPr>
        <p:txBody>
          <a:bodyPr wrap="square" rtlCol="0">
            <a:spAutoFit/>
          </a:bodyPr>
          <a:lstStyle/>
          <a:p>
            <a:pPr algn="ctr"/>
            <a:r>
              <a:rPr lang="en-US" sz="3200" dirty="0">
                <a:solidFill>
                  <a:schemeClr val="bg1">
                    <a:lumMod val="95000"/>
                  </a:schemeClr>
                </a:solidFill>
              </a:rPr>
              <a:t>Predicting on </a:t>
            </a:r>
          </a:p>
          <a:p>
            <a:pPr algn="ctr"/>
            <a:r>
              <a:rPr lang="en-US" sz="3200" dirty="0">
                <a:solidFill>
                  <a:schemeClr val="bg1">
                    <a:lumMod val="95000"/>
                  </a:schemeClr>
                </a:solidFill>
              </a:rPr>
              <a:t>New Passages</a:t>
            </a:r>
            <a:endParaRPr lang="en-IN" sz="3200" dirty="0">
              <a:solidFill>
                <a:schemeClr val="bg1">
                  <a:lumMod val="95000"/>
                </a:schemeClr>
              </a:solidFill>
            </a:endParaRPr>
          </a:p>
        </p:txBody>
      </p:sp>
    </p:spTree>
    <p:custDataLst>
      <p:tags r:id="rId1"/>
    </p:custDataLst>
    <p:extLst>
      <p:ext uri="{BB962C8B-B14F-4D97-AF65-F5344CB8AC3E}">
        <p14:creationId xmlns:p14="http://schemas.microsoft.com/office/powerpoint/2010/main" val="80774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9C9C-0604-3013-F66F-0CB77C0B356B}"/>
              </a:ext>
            </a:extLst>
          </p:cNvPr>
          <p:cNvSpPr>
            <a:spLocks noGrp="1"/>
          </p:cNvSpPr>
          <p:nvPr>
            <p:ph type="title"/>
          </p:nvPr>
        </p:nvSpPr>
        <p:spPr/>
        <p:txBody>
          <a:bodyPr/>
          <a:lstStyle/>
          <a:p>
            <a:pPr algn="ctr"/>
            <a:r>
              <a:rPr lang="en-US" dirty="0"/>
              <a:t>RNN for Difficulty</a:t>
            </a:r>
            <a:endParaRPr lang="en-IN" dirty="0"/>
          </a:p>
        </p:txBody>
      </p:sp>
      <p:pic>
        <p:nvPicPr>
          <p:cNvPr id="6" name="Content Placeholder 5">
            <a:extLst>
              <a:ext uri="{FF2B5EF4-FFF2-40B4-BE49-F238E27FC236}">
                <a16:creationId xmlns:a16="http://schemas.microsoft.com/office/drawing/2014/main" id="{BD7AE52A-2460-A7D4-8835-96A5D0EA1FBC}"/>
              </a:ext>
            </a:extLst>
          </p:cNvPr>
          <p:cNvPicPr>
            <a:picLocks noGrp="1" noChangeAspect="1"/>
          </p:cNvPicPr>
          <p:nvPr>
            <p:ph idx="1"/>
          </p:nvPr>
        </p:nvPicPr>
        <p:blipFill>
          <a:blip r:embed="rId3"/>
          <a:stretch>
            <a:fillRect/>
          </a:stretch>
        </p:blipFill>
        <p:spPr>
          <a:xfrm>
            <a:off x="4726922" y="750973"/>
            <a:ext cx="3719145" cy="2831208"/>
          </a:xfrm>
        </p:spPr>
      </p:pic>
      <p:sp>
        <p:nvSpPr>
          <p:cNvPr id="4" name="Text Placeholder 3">
            <a:extLst>
              <a:ext uri="{FF2B5EF4-FFF2-40B4-BE49-F238E27FC236}">
                <a16:creationId xmlns:a16="http://schemas.microsoft.com/office/drawing/2014/main" id="{30BE1A97-4D92-2336-D0C5-B9BF5C8FB96F}"/>
              </a:ext>
            </a:extLst>
          </p:cNvPr>
          <p:cNvSpPr>
            <a:spLocks noGrp="1"/>
          </p:cNvSpPr>
          <p:nvPr>
            <p:ph type="body" sz="half" idx="2"/>
          </p:nvPr>
        </p:nvSpPr>
        <p:spPr/>
        <p:txBody>
          <a:bodyPr/>
          <a:lstStyle/>
          <a:p>
            <a:pPr algn="ctr"/>
            <a:r>
              <a:rPr lang="en-US" dirty="0"/>
              <a:t>The test accuracy = 0.58%</a:t>
            </a:r>
            <a:endParaRPr lang="en-IN" dirty="0"/>
          </a:p>
        </p:txBody>
      </p:sp>
      <p:pic>
        <p:nvPicPr>
          <p:cNvPr id="8" name="Picture 7">
            <a:extLst>
              <a:ext uri="{FF2B5EF4-FFF2-40B4-BE49-F238E27FC236}">
                <a16:creationId xmlns:a16="http://schemas.microsoft.com/office/drawing/2014/main" id="{091275CD-AAF0-32CA-A0D0-D852BE5C12D8}"/>
              </a:ext>
            </a:extLst>
          </p:cNvPr>
          <p:cNvPicPr>
            <a:picLocks noChangeAspect="1"/>
          </p:cNvPicPr>
          <p:nvPr/>
        </p:nvPicPr>
        <p:blipFill>
          <a:blip r:embed="rId4"/>
          <a:stretch>
            <a:fillRect/>
          </a:stretch>
        </p:blipFill>
        <p:spPr>
          <a:xfrm>
            <a:off x="8233757" y="3675356"/>
            <a:ext cx="3883673" cy="2989812"/>
          </a:xfrm>
          <a:prstGeom prst="rect">
            <a:avLst/>
          </a:prstGeom>
        </p:spPr>
      </p:pic>
      <p:pic>
        <p:nvPicPr>
          <p:cNvPr id="10" name="Picture 9">
            <a:extLst>
              <a:ext uri="{FF2B5EF4-FFF2-40B4-BE49-F238E27FC236}">
                <a16:creationId xmlns:a16="http://schemas.microsoft.com/office/drawing/2014/main" id="{A729C647-6152-12F7-9831-A6F722D0BEBF}"/>
              </a:ext>
            </a:extLst>
          </p:cNvPr>
          <p:cNvPicPr>
            <a:picLocks noChangeAspect="1"/>
          </p:cNvPicPr>
          <p:nvPr/>
        </p:nvPicPr>
        <p:blipFill>
          <a:blip r:embed="rId5"/>
          <a:stretch>
            <a:fillRect/>
          </a:stretch>
        </p:blipFill>
        <p:spPr>
          <a:xfrm>
            <a:off x="8366169" y="750973"/>
            <a:ext cx="3751261" cy="2831208"/>
          </a:xfrm>
          <a:prstGeom prst="rect">
            <a:avLst/>
          </a:prstGeom>
        </p:spPr>
      </p:pic>
      <p:pic>
        <p:nvPicPr>
          <p:cNvPr id="12" name="Picture 11">
            <a:extLst>
              <a:ext uri="{FF2B5EF4-FFF2-40B4-BE49-F238E27FC236}">
                <a16:creationId xmlns:a16="http://schemas.microsoft.com/office/drawing/2014/main" id="{E19FA54F-2306-777E-37D8-5760A1141D1B}"/>
              </a:ext>
            </a:extLst>
          </p:cNvPr>
          <p:cNvPicPr>
            <a:picLocks noChangeAspect="1"/>
          </p:cNvPicPr>
          <p:nvPr/>
        </p:nvPicPr>
        <p:blipFill>
          <a:blip r:embed="rId6"/>
          <a:stretch>
            <a:fillRect/>
          </a:stretch>
        </p:blipFill>
        <p:spPr>
          <a:xfrm>
            <a:off x="5069150" y="3675356"/>
            <a:ext cx="3175339" cy="2873001"/>
          </a:xfrm>
          <a:prstGeom prst="rect">
            <a:avLst/>
          </a:prstGeom>
        </p:spPr>
      </p:pic>
    </p:spTree>
    <p:custDataLst>
      <p:tags r:id="rId1"/>
    </p:custDataLst>
    <p:extLst>
      <p:ext uri="{BB962C8B-B14F-4D97-AF65-F5344CB8AC3E}">
        <p14:creationId xmlns:p14="http://schemas.microsoft.com/office/powerpoint/2010/main" val="161527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00999D-A825-A04C-9D07-921B6EE5AA71}"/>
              </a:ext>
            </a:extLst>
          </p:cNvPr>
          <p:cNvPicPr>
            <a:picLocks noChangeAspect="1"/>
          </p:cNvPicPr>
          <p:nvPr/>
        </p:nvPicPr>
        <p:blipFill>
          <a:blip r:embed="rId3"/>
          <a:stretch>
            <a:fillRect/>
          </a:stretch>
        </p:blipFill>
        <p:spPr>
          <a:xfrm>
            <a:off x="4490455" y="1382696"/>
            <a:ext cx="3211085" cy="2876448"/>
          </a:xfrm>
          <a:prstGeom prst="rect">
            <a:avLst/>
          </a:prstGeom>
        </p:spPr>
      </p:pic>
      <p:sp>
        <p:nvSpPr>
          <p:cNvPr id="2" name="TextBox 1">
            <a:extLst>
              <a:ext uri="{FF2B5EF4-FFF2-40B4-BE49-F238E27FC236}">
                <a16:creationId xmlns:a16="http://schemas.microsoft.com/office/drawing/2014/main" id="{1DBB54B4-3603-2162-2B7F-9173832B8AED}"/>
              </a:ext>
            </a:extLst>
          </p:cNvPr>
          <p:cNvSpPr txBox="1"/>
          <p:nvPr/>
        </p:nvSpPr>
        <p:spPr>
          <a:xfrm>
            <a:off x="3588055" y="763481"/>
            <a:ext cx="5015883" cy="369332"/>
          </a:xfrm>
          <a:prstGeom prst="rect">
            <a:avLst/>
          </a:prstGeom>
          <a:noFill/>
        </p:spPr>
        <p:txBody>
          <a:bodyPr wrap="square" rtlCol="0">
            <a:spAutoFit/>
          </a:bodyPr>
          <a:lstStyle/>
          <a:p>
            <a:r>
              <a:rPr lang="en-US" dirty="0"/>
              <a:t>The null accuracy of the difficulty variable is 0.69%</a:t>
            </a:r>
            <a:endParaRPr lang="en-IN" dirty="0"/>
          </a:p>
        </p:txBody>
      </p:sp>
      <p:sp>
        <p:nvSpPr>
          <p:cNvPr id="4" name="TextBox 3">
            <a:extLst>
              <a:ext uri="{FF2B5EF4-FFF2-40B4-BE49-F238E27FC236}">
                <a16:creationId xmlns:a16="http://schemas.microsoft.com/office/drawing/2014/main" id="{2BCA25E4-5227-9EC6-11FF-5507A208B23C}"/>
              </a:ext>
            </a:extLst>
          </p:cNvPr>
          <p:cNvSpPr txBox="1"/>
          <p:nvPr/>
        </p:nvSpPr>
        <p:spPr>
          <a:xfrm>
            <a:off x="2664777" y="4509027"/>
            <a:ext cx="6862438" cy="646331"/>
          </a:xfrm>
          <a:prstGeom prst="rect">
            <a:avLst/>
          </a:prstGeom>
          <a:noFill/>
        </p:spPr>
        <p:txBody>
          <a:bodyPr wrap="square" rtlCol="0">
            <a:spAutoFit/>
          </a:bodyPr>
          <a:lstStyle/>
          <a:p>
            <a:pPr algn="ctr"/>
            <a:r>
              <a:rPr lang="en-US" dirty="0"/>
              <a:t>From the above, it can be seen that the performance of both the models CNN and RNN is below the null accuracy.</a:t>
            </a:r>
            <a:endParaRPr lang="en-IN" dirty="0"/>
          </a:p>
        </p:txBody>
      </p:sp>
    </p:spTree>
    <p:custDataLst>
      <p:tags r:id="rId1"/>
    </p:custDataLst>
    <p:extLst>
      <p:ext uri="{BB962C8B-B14F-4D97-AF65-F5344CB8AC3E}">
        <p14:creationId xmlns:p14="http://schemas.microsoft.com/office/powerpoint/2010/main" val="334620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5BA1B-F8A2-6FFE-43CD-972F44A95C83}"/>
              </a:ext>
            </a:extLst>
          </p:cNvPr>
          <p:cNvSpPr>
            <a:spLocks noGrp="1"/>
          </p:cNvSpPr>
          <p:nvPr>
            <p:ph type="title"/>
          </p:nvPr>
        </p:nvSpPr>
        <p:spPr/>
        <p:txBody>
          <a:bodyPr/>
          <a:lstStyle/>
          <a:p>
            <a:pPr algn="ctr"/>
            <a:r>
              <a:rPr lang="en-US" dirty="0"/>
              <a:t>CNN for Native</a:t>
            </a:r>
            <a:endParaRPr lang="en-IN" dirty="0"/>
          </a:p>
        </p:txBody>
      </p:sp>
      <p:pic>
        <p:nvPicPr>
          <p:cNvPr id="6" name="Content Placeholder 5">
            <a:extLst>
              <a:ext uri="{FF2B5EF4-FFF2-40B4-BE49-F238E27FC236}">
                <a16:creationId xmlns:a16="http://schemas.microsoft.com/office/drawing/2014/main" id="{7A6A38C7-725F-B0EE-61BC-B1083656959F}"/>
              </a:ext>
            </a:extLst>
          </p:cNvPr>
          <p:cNvPicPr>
            <a:picLocks noGrp="1" noChangeAspect="1"/>
          </p:cNvPicPr>
          <p:nvPr>
            <p:ph idx="1"/>
          </p:nvPr>
        </p:nvPicPr>
        <p:blipFill>
          <a:blip r:embed="rId3"/>
          <a:stretch>
            <a:fillRect/>
          </a:stretch>
        </p:blipFill>
        <p:spPr>
          <a:xfrm>
            <a:off x="4795902" y="969182"/>
            <a:ext cx="3517565" cy="2761250"/>
          </a:xfrm>
        </p:spPr>
      </p:pic>
      <p:sp>
        <p:nvSpPr>
          <p:cNvPr id="4" name="Text Placeholder 3">
            <a:extLst>
              <a:ext uri="{FF2B5EF4-FFF2-40B4-BE49-F238E27FC236}">
                <a16:creationId xmlns:a16="http://schemas.microsoft.com/office/drawing/2014/main" id="{87EB4D5B-02DE-9E23-07B8-DAF86FA9A4D2}"/>
              </a:ext>
            </a:extLst>
          </p:cNvPr>
          <p:cNvSpPr>
            <a:spLocks noGrp="1"/>
          </p:cNvSpPr>
          <p:nvPr>
            <p:ph type="body" sz="half" idx="2"/>
          </p:nvPr>
        </p:nvSpPr>
        <p:spPr/>
        <p:txBody>
          <a:bodyPr/>
          <a:lstStyle/>
          <a:p>
            <a:pPr algn="ctr"/>
            <a:r>
              <a:rPr lang="en-US" dirty="0"/>
              <a:t>The test accuracy = 0.70%</a:t>
            </a:r>
            <a:endParaRPr lang="en-IN" dirty="0"/>
          </a:p>
        </p:txBody>
      </p:sp>
      <p:pic>
        <p:nvPicPr>
          <p:cNvPr id="8" name="Picture 7">
            <a:extLst>
              <a:ext uri="{FF2B5EF4-FFF2-40B4-BE49-F238E27FC236}">
                <a16:creationId xmlns:a16="http://schemas.microsoft.com/office/drawing/2014/main" id="{90BEDC97-CA83-B107-0DFE-CC5AEF21AE92}"/>
              </a:ext>
            </a:extLst>
          </p:cNvPr>
          <p:cNvPicPr>
            <a:picLocks noChangeAspect="1"/>
          </p:cNvPicPr>
          <p:nvPr/>
        </p:nvPicPr>
        <p:blipFill>
          <a:blip r:embed="rId4"/>
          <a:stretch>
            <a:fillRect/>
          </a:stretch>
        </p:blipFill>
        <p:spPr>
          <a:xfrm>
            <a:off x="8242446" y="3595226"/>
            <a:ext cx="3762405" cy="2896455"/>
          </a:xfrm>
          <a:prstGeom prst="rect">
            <a:avLst/>
          </a:prstGeom>
        </p:spPr>
      </p:pic>
      <p:pic>
        <p:nvPicPr>
          <p:cNvPr id="10" name="Picture 9">
            <a:extLst>
              <a:ext uri="{FF2B5EF4-FFF2-40B4-BE49-F238E27FC236}">
                <a16:creationId xmlns:a16="http://schemas.microsoft.com/office/drawing/2014/main" id="{897496DA-6A0D-338C-4D56-46FB7423ED3B}"/>
              </a:ext>
            </a:extLst>
          </p:cNvPr>
          <p:cNvPicPr>
            <a:picLocks noChangeAspect="1"/>
          </p:cNvPicPr>
          <p:nvPr/>
        </p:nvPicPr>
        <p:blipFill>
          <a:blip r:embed="rId5"/>
          <a:stretch>
            <a:fillRect/>
          </a:stretch>
        </p:blipFill>
        <p:spPr>
          <a:xfrm>
            <a:off x="8242446" y="969182"/>
            <a:ext cx="3655641" cy="2761249"/>
          </a:xfrm>
          <a:prstGeom prst="rect">
            <a:avLst/>
          </a:prstGeom>
        </p:spPr>
      </p:pic>
      <p:pic>
        <p:nvPicPr>
          <p:cNvPr id="12" name="Picture 11">
            <a:extLst>
              <a:ext uri="{FF2B5EF4-FFF2-40B4-BE49-F238E27FC236}">
                <a16:creationId xmlns:a16="http://schemas.microsoft.com/office/drawing/2014/main" id="{470E4F95-934B-98DE-9B5A-997A3B60387B}"/>
              </a:ext>
            </a:extLst>
          </p:cNvPr>
          <p:cNvPicPr>
            <a:picLocks noChangeAspect="1"/>
          </p:cNvPicPr>
          <p:nvPr/>
        </p:nvPicPr>
        <p:blipFill>
          <a:blip r:embed="rId6"/>
          <a:stretch>
            <a:fillRect/>
          </a:stretch>
        </p:blipFill>
        <p:spPr>
          <a:xfrm>
            <a:off x="5331115" y="3730431"/>
            <a:ext cx="2911331" cy="2761250"/>
          </a:xfrm>
          <a:prstGeom prst="rect">
            <a:avLst/>
          </a:prstGeom>
        </p:spPr>
      </p:pic>
    </p:spTree>
    <p:custDataLst>
      <p:tags r:id="rId1"/>
    </p:custDataLst>
    <p:extLst>
      <p:ext uri="{BB962C8B-B14F-4D97-AF65-F5344CB8AC3E}">
        <p14:creationId xmlns:p14="http://schemas.microsoft.com/office/powerpoint/2010/main" val="393165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4F1-B7A3-D662-93FD-F4D4A9892653}"/>
              </a:ext>
            </a:extLst>
          </p:cNvPr>
          <p:cNvSpPr>
            <a:spLocks noGrp="1"/>
          </p:cNvSpPr>
          <p:nvPr>
            <p:ph type="ctrTitle"/>
          </p:nvPr>
        </p:nvSpPr>
        <p:spPr>
          <a:xfrm>
            <a:off x="1066800" y="1069848"/>
            <a:ext cx="10058400" cy="2807030"/>
          </a:xfrm>
        </p:spPr>
        <p:txBody>
          <a:bodyPr>
            <a:normAutofit/>
          </a:bodyPr>
          <a:lstStyle/>
          <a:p>
            <a:pPr algn="ctr"/>
            <a:r>
              <a:rPr lang="en-US" sz="6000" dirty="0"/>
              <a:t>Predicting Reading Comprehension from Gaze Behavior</a:t>
            </a:r>
            <a:endParaRPr lang="en-IN" sz="6000" dirty="0"/>
          </a:p>
        </p:txBody>
      </p:sp>
      <p:sp>
        <p:nvSpPr>
          <p:cNvPr id="3" name="Subtitle 2">
            <a:extLst>
              <a:ext uri="{FF2B5EF4-FFF2-40B4-BE49-F238E27FC236}">
                <a16:creationId xmlns:a16="http://schemas.microsoft.com/office/drawing/2014/main" id="{1BB41912-ACA9-43B0-08E9-444CDE660131}"/>
              </a:ext>
            </a:extLst>
          </p:cNvPr>
          <p:cNvSpPr>
            <a:spLocks noGrp="1"/>
          </p:cNvSpPr>
          <p:nvPr>
            <p:ph type="subTitle" idx="1"/>
          </p:nvPr>
        </p:nvSpPr>
        <p:spPr/>
        <p:txBody>
          <a:bodyPr/>
          <a:lstStyle/>
          <a:p>
            <a:pPr algn="ctr"/>
            <a:r>
              <a:rPr lang="en-US" dirty="0"/>
              <a:t>Developing models to predict level of comprehension from the eye-tracking data</a:t>
            </a:r>
            <a:endParaRPr lang="en-IN" dirty="0"/>
          </a:p>
        </p:txBody>
      </p:sp>
    </p:spTree>
    <p:custDataLst>
      <p:tags r:id="rId1"/>
    </p:custDataLst>
    <p:extLst>
      <p:ext uri="{BB962C8B-B14F-4D97-AF65-F5344CB8AC3E}">
        <p14:creationId xmlns:p14="http://schemas.microsoft.com/office/powerpoint/2010/main" val="288954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2E042-A89C-BBC9-64A2-8D0863B92F1F}"/>
              </a:ext>
            </a:extLst>
          </p:cNvPr>
          <p:cNvSpPr>
            <a:spLocks noGrp="1"/>
          </p:cNvSpPr>
          <p:nvPr>
            <p:ph type="title"/>
          </p:nvPr>
        </p:nvSpPr>
        <p:spPr/>
        <p:txBody>
          <a:bodyPr/>
          <a:lstStyle/>
          <a:p>
            <a:pPr algn="ctr"/>
            <a:r>
              <a:rPr lang="en-US" dirty="0"/>
              <a:t>RNN for Native</a:t>
            </a:r>
            <a:endParaRPr lang="en-IN" dirty="0"/>
          </a:p>
        </p:txBody>
      </p:sp>
      <p:pic>
        <p:nvPicPr>
          <p:cNvPr id="6" name="Content Placeholder 5">
            <a:extLst>
              <a:ext uri="{FF2B5EF4-FFF2-40B4-BE49-F238E27FC236}">
                <a16:creationId xmlns:a16="http://schemas.microsoft.com/office/drawing/2014/main" id="{09BE2A4D-5722-561F-0B76-AD287A6D0B9B}"/>
              </a:ext>
            </a:extLst>
          </p:cNvPr>
          <p:cNvPicPr>
            <a:picLocks noGrp="1" noChangeAspect="1"/>
          </p:cNvPicPr>
          <p:nvPr>
            <p:ph idx="1"/>
          </p:nvPr>
        </p:nvPicPr>
        <p:blipFill>
          <a:blip r:embed="rId3"/>
          <a:stretch>
            <a:fillRect/>
          </a:stretch>
        </p:blipFill>
        <p:spPr>
          <a:xfrm>
            <a:off x="4782117" y="994781"/>
            <a:ext cx="3433698" cy="2593608"/>
          </a:xfrm>
        </p:spPr>
      </p:pic>
      <p:sp>
        <p:nvSpPr>
          <p:cNvPr id="4" name="Text Placeholder 3">
            <a:extLst>
              <a:ext uri="{FF2B5EF4-FFF2-40B4-BE49-F238E27FC236}">
                <a16:creationId xmlns:a16="http://schemas.microsoft.com/office/drawing/2014/main" id="{D833DB70-4A51-E3B8-C408-09A6A7267197}"/>
              </a:ext>
            </a:extLst>
          </p:cNvPr>
          <p:cNvSpPr>
            <a:spLocks noGrp="1"/>
          </p:cNvSpPr>
          <p:nvPr>
            <p:ph type="body" sz="half" idx="2"/>
          </p:nvPr>
        </p:nvSpPr>
        <p:spPr/>
        <p:txBody>
          <a:bodyPr/>
          <a:lstStyle/>
          <a:p>
            <a:pPr algn="ctr"/>
            <a:r>
              <a:rPr lang="en-US" dirty="0"/>
              <a:t>The test accuracy = 0.65%</a:t>
            </a:r>
            <a:endParaRPr lang="en-IN" dirty="0"/>
          </a:p>
        </p:txBody>
      </p:sp>
      <p:pic>
        <p:nvPicPr>
          <p:cNvPr id="8" name="Picture 7">
            <a:extLst>
              <a:ext uri="{FF2B5EF4-FFF2-40B4-BE49-F238E27FC236}">
                <a16:creationId xmlns:a16="http://schemas.microsoft.com/office/drawing/2014/main" id="{C55413E0-46EA-2D1D-DFC7-E70A819BCF3D}"/>
              </a:ext>
            </a:extLst>
          </p:cNvPr>
          <p:cNvPicPr>
            <a:picLocks noChangeAspect="1"/>
          </p:cNvPicPr>
          <p:nvPr/>
        </p:nvPicPr>
        <p:blipFill>
          <a:blip r:embed="rId4"/>
          <a:stretch>
            <a:fillRect/>
          </a:stretch>
        </p:blipFill>
        <p:spPr>
          <a:xfrm>
            <a:off x="8249844" y="3333070"/>
            <a:ext cx="3867707" cy="2977520"/>
          </a:xfrm>
          <a:prstGeom prst="rect">
            <a:avLst/>
          </a:prstGeom>
        </p:spPr>
      </p:pic>
      <p:pic>
        <p:nvPicPr>
          <p:cNvPr id="10" name="Picture 9">
            <a:extLst>
              <a:ext uri="{FF2B5EF4-FFF2-40B4-BE49-F238E27FC236}">
                <a16:creationId xmlns:a16="http://schemas.microsoft.com/office/drawing/2014/main" id="{85DB0284-B2E2-5920-7F79-2B5B75FB1363}"/>
              </a:ext>
            </a:extLst>
          </p:cNvPr>
          <p:cNvPicPr>
            <a:picLocks noChangeAspect="1"/>
          </p:cNvPicPr>
          <p:nvPr/>
        </p:nvPicPr>
        <p:blipFill>
          <a:blip r:embed="rId5"/>
          <a:stretch>
            <a:fillRect/>
          </a:stretch>
        </p:blipFill>
        <p:spPr>
          <a:xfrm>
            <a:off x="8242447" y="960465"/>
            <a:ext cx="3433698" cy="2593608"/>
          </a:xfrm>
          <a:prstGeom prst="rect">
            <a:avLst/>
          </a:prstGeom>
        </p:spPr>
      </p:pic>
      <p:pic>
        <p:nvPicPr>
          <p:cNvPr id="12" name="Picture 11">
            <a:extLst>
              <a:ext uri="{FF2B5EF4-FFF2-40B4-BE49-F238E27FC236}">
                <a16:creationId xmlns:a16="http://schemas.microsoft.com/office/drawing/2014/main" id="{15B3892B-BD02-692E-2BF9-D12FF6425A29}"/>
              </a:ext>
            </a:extLst>
          </p:cNvPr>
          <p:cNvPicPr>
            <a:picLocks noChangeAspect="1"/>
          </p:cNvPicPr>
          <p:nvPr/>
        </p:nvPicPr>
        <p:blipFill>
          <a:blip r:embed="rId6"/>
          <a:stretch>
            <a:fillRect/>
          </a:stretch>
        </p:blipFill>
        <p:spPr>
          <a:xfrm>
            <a:off x="4946119" y="3554073"/>
            <a:ext cx="3296328" cy="2756517"/>
          </a:xfrm>
          <a:prstGeom prst="rect">
            <a:avLst/>
          </a:prstGeom>
        </p:spPr>
      </p:pic>
    </p:spTree>
    <p:custDataLst>
      <p:tags r:id="rId1"/>
    </p:custDataLst>
    <p:extLst>
      <p:ext uri="{BB962C8B-B14F-4D97-AF65-F5344CB8AC3E}">
        <p14:creationId xmlns:p14="http://schemas.microsoft.com/office/powerpoint/2010/main" val="53479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2AA956-1566-C638-3C8D-77914F9708E0}"/>
              </a:ext>
            </a:extLst>
          </p:cNvPr>
          <p:cNvPicPr>
            <a:picLocks noChangeAspect="1"/>
          </p:cNvPicPr>
          <p:nvPr/>
        </p:nvPicPr>
        <p:blipFill>
          <a:blip r:embed="rId3"/>
          <a:stretch>
            <a:fillRect/>
          </a:stretch>
        </p:blipFill>
        <p:spPr>
          <a:xfrm>
            <a:off x="4373876" y="1526960"/>
            <a:ext cx="3444248" cy="2971508"/>
          </a:xfrm>
          <a:prstGeom prst="rect">
            <a:avLst/>
          </a:prstGeom>
        </p:spPr>
      </p:pic>
      <p:sp>
        <p:nvSpPr>
          <p:cNvPr id="4" name="TextBox 3">
            <a:extLst>
              <a:ext uri="{FF2B5EF4-FFF2-40B4-BE49-F238E27FC236}">
                <a16:creationId xmlns:a16="http://schemas.microsoft.com/office/drawing/2014/main" id="{98E9EB04-59C7-024A-98ED-F6A2CB1B1A2F}"/>
              </a:ext>
            </a:extLst>
          </p:cNvPr>
          <p:cNvSpPr txBox="1"/>
          <p:nvPr/>
        </p:nvSpPr>
        <p:spPr>
          <a:xfrm>
            <a:off x="3620681" y="870012"/>
            <a:ext cx="4950637" cy="369332"/>
          </a:xfrm>
          <a:prstGeom prst="rect">
            <a:avLst/>
          </a:prstGeom>
          <a:noFill/>
        </p:spPr>
        <p:txBody>
          <a:bodyPr wrap="square" rtlCol="0">
            <a:spAutoFit/>
          </a:bodyPr>
          <a:lstStyle/>
          <a:p>
            <a:r>
              <a:rPr lang="en-US" dirty="0"/>
              <a:t>The null accuracy of the native variable is 0.64%</a:t>
            </a:r>
            <a:endParaRPr lang="en-IN" dirty="0"/>
          </a:p>
        </p:txBody>
      </p:sp>
      <p:sp>
        <p:nvSpPr>
          <p:cNvPr id="5" name="TextBox 4">
            <a:extLst>
              <a:ext uri="{FF2B5EF4-FFF2-40B4-BE49-F238E27FC236}">
                <a16:creationId xmlns:a16="http://schemas.microsoft.com/office/drawing/2014/main" id="{1C5170C0-75DE-BE2F-2588-53958C9D1E0D}"/>
              </a:ext>
            </a:extLst>
          </p:cNvPr>
          <p:cNvSpPr txBox="1"/>
          <p:nvPr/>
        </p:nvSpPr>
        <p:spPr>
          <a:xfrm>
            <a:off x="2576003" y="4786084"/>
            <a:ext cx="7039992" cy="923330"/>
          </a:xfrm>
          <a:prstGeom prst="rect">
            <a:avLst/>
          </a:prstGeom>
          <a:noFill/>
        </p:spPr>
        <p:txBody>
          <a:bodyPr wrap="square" rtlCol="0">
            <a:spAutoFit/>
          </a:bodyPr>
          <a:lstStyle/>
          <a:p>
            <a:pPr algn="ctr"/>
            <a:r>
              <a:rPr lang="en-US" dirty="0"/>
              <a:t>From the above, it can be seen that the accuracies of both the models CNN and RNN are above the null accuracy. It is noted that CNN model gives better performance compared to RNN model.</a:t>
            </a:r>
            <a:endParaRPr lang="en-IN" dirty="0"/>
          </a:p>
        </p:txBody>
      </p:sp>
    </p:spTree>
    <p:custDataLst>
      <p:tags r:id="rId1"/>
    </p:custDataLst>
    <p:extLst>
      <p:ext uri="{BB962C8B-B14F-4D97-AF65-F5344CB8AC3E}">
        <p14:creationId xmlns:p14="http://schemas.microsoft.com/office/powerpoint/2010/main" val="380923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4747B-30DE-0C76-C269-799D830C80C0}"/>
              </a:ext>
            </a:extLst>
          </p:cNvPr>
          <p:cNvSpPr>
            <a:spLocks noGrp="1"/>
          </p:cNvSpPr>
          <p:nvPr>
            <p:ph type="title"/>
          </p:nvPr>
        </p:nvSpPr>
        <p:spPr>
          <a:xfrm>
            <a:off x="643465" y="3546774"/>
            <a:ext cx="3517567" cy="725533"/>
          </a:xfrm>
        </p:spPr>
        <p:txBody>
          <a:bodyPr/>
          <a:lstStyle/>
          <a:p>
            <a:pPr algn="ctr"/>
            <a:r>
              <a:rPr lang="en-US" dirty="0"/>
              <a:t>CNN for Difficulty</a:t>
            </a:r>
            <a:endParaRPr lang="en-IN" dirty="0"/>
          </a:p>
        </p:txBody>
      </p:sp>
      <p:pic>
        <p:nvPicPr>
          <p:cNvPr id="6" name="Content Placeholder 5">
            <a:extLst>
              <a:ext uri="{FF2B5EF4-FFF2-40B4-BE49-F238E27FC236}">
                <a16:creationId xmlns:a16="http://schemas.microsoft.com/office/drawing/2014/main" id="{395BFB9A-9EA6-21B1-05B7-BA818955345E}"/>
              </a:ext>
            </a:extLst>
          </p:cNvPr>
          <p:cNvPicPr>
            <a:picLocks noGrp="1" noChangeAspect="1"/>
          </p:cNvPicPr>
          <p:nvPr>
            <p:ph idx="1"/>
          </p:nvPr>
        </p:nvPicPr>
        <p:blipFill>
          <a:blip r:embed="rId3"/>
          <a:stretch>
            <a:fillRect/>
          </a:stretch>
        </p:blipFill>
        <p:spPr>
          <a:xfrm>
            <a:off x="4854278" y="820047"/>
            <a:ext cx="3517567" cy="2677756"/>
          </a:xfrm>
        </p:spPr>
      </p:pic>
      <p:sp>
        <p:nvSpPr>
          <p:cNvPr id="4" name="Text Placeholder 3">
            <a:extLst>
              <a:ext uri="{FF2B5EF4-FFF2-40B4-BE49-F238E27FC236}">
                <a16:creationId xmlns:a16="http://schemas.microsoft.com/office/drawing/2014/main" id="{5C161BC7-9481-23E6-7A1F-79AC9981E41E}"/>
              </a:ext>
            </a:extLst>
          </p:cNvPr>
          <p:cNvSpPr>
            <a:spLocks noGrp="1"/>
          </p:cNvSpPr>
          <p:nvPr>
            <p:ph type="body" sz="half" idx="2"/>
          </p:nvPr>
        </p:nvSpPr>
        <p:spPr>
          <a:xfrm>
            <a:off x="643465" y="4703175"/>
            <a:ext cx="3517567" cy="623428"/>
          </a:xfrm>
        </p:spPr>
        <p:txBody>
          <a:bodyPr/>
          <a:lstStyle/>
          <a:p>
            <a:pPr algn="ctr"/>
            <a:r>
              <a:rPr lang="en-US" dirty="0"/>
              <a:t>The test accuracy = 0.41%</a:t>
            </a:r>
            <a:endParaRPr lang="en-IN" dirty="0"/>
          </a:p>
        </p:txBody>
      </p:sp>
      <p:pic>
        <p:nvPicPr>
          <p:cNvPr id="8" name="Picture 7">
            <a:extLst>
              <a:ext uri="{FF2B5EF4-FFF2-40B4-BE49-F238E27FC236}">
                <a16:creationId xmlns:a16="http://schemas.microsoft.com/office/drawing/2014/main" id="{40E02BFD-BBBD-A5CC-65C2-CC762747B054}"/>
              </a:ext>
            </a:extLst>
          </p:cNvPr>
          <p:cNvPicPr>
            <a:picLocks noChangeAspect="1"/>
          </p:cNvPicPr>
          <p:nvPr/>
        </p:nvPicPr>
        <p:blipFill>
          <a:blip r:embed="rId4"/>
          <a:stretch>
            <a:fillRect/>
          </a:stretch>
        </p:blipFill>
        <p:spPr>
          <a:xfrm>
            <a:off x="8371845" y="786383"/>
            <a:ext cx="3517567" cy="2642617"/>
          </a:xfrm>
          <a:prstGeom prst="rect">
            <a:avLst/>
          </a:prstGeom>
        </p:spPr>
      </p:pic>
      <p:pic>
        <p:nvPicPr>
          <p:cNvPr id="10" name="Picture 9">
            <a:extLst>
              <a:ext uri="{FF2B5EF4-FFF2-40B4-BE49-F238E27FC236}">
                <a16:creationId xmlns:a16="http://schemas.microsoft.com/office/drawing/2014/main" id="{354036B6-9F03-83C8-2D6A-4AC6C86A9739}"/>
              </a:ext>
            </a:extLst>
          </p:cNvPr>
          <p:cNvPicPr>
            <a:picLocks noChangeAspect="1"/>
          </p:cNvPicPr>
          <p:nvPr/>
        </p:nvPicPr>
        <p:blipFill>
          <a:blip r:embed="rId5"/>
          <a:stretch>
            <a:fillRect/>
          </a:stretch>
        </p:blipFill>
        <p:spPr>
          <a:xfrm>
            <a:off x="5209273" y="3531467"/>
            <a:ext cx="2887162" cy="2642866"/>
          </a:xfrm>
          <a:prstGeom prst="rect">
            <a:avLst/>
          </a:prstGeom>
        </p:spPr>
      </p:pic>
      <p:pic>
        <p:nvPicPr>
          <p:cNvPr id="12" name="Picture 11">
            <a:extLst>
              <a:ext uri="{FF2B5EF4-FFF2-40B4-BE49-F238E27FC236}">
                <a16:creationId xmlns:a16="http://schemas.microsoft.com/office/drawing/2014/main" id="{FCA9C8F6-B417-3145-5FB8-76CB91C20C3B}"/>
              </a:ext>
            </a:extLst>
          </p:cNvPr>
          <p:cNvPicPr>
            <a:picLocks noChangeAspect="1"/>
          </p:cNvPicPr>
          <p:nvPr/>
        </p:nvPicPr>
        <p:blipFill>
          <a:blip r:embed="rId6"/>
          <a:stretch>
            <a:fillRect/>
          </a:stretch>
        </p:blipFill>
        <p:spPr>
          <a:xfrm>
            <a:off x="8096435" y="3497803"/>
            <a:ext cx="3834765" cy="2772309"/>
          </a:xfrm>
          <a:prstGeom prst="rect">
            <a:avLst/>
          </a:prstGeom>
        </p:spPr>
      </p:pic>
      <p:sp>
        <p:nvSpPr>
          <p:cNvPr id="13" name="TextBox 12">
            <a:extLst>
              <a:ext uri="{FF2B5EF4-FFF2-40B4-BE49-F238E27FC236}">
                <a16:creationId xmlns:a16="http://schemas.microsoft.com/office/drawing/2014/main" id="{E267F887-7BC4-4A16-6135-463F670C987C}"/>
              </a:ext>
            </a:extLst>
          </p:cNvPr>
          <p:cNvSpPr txBox="1"/>
          <p:nvPr/>
        </p:nvSpPr>
        <p:spPr>
          <a:xfrm>
            <a:off x="825623" y="1047565"/>
            <a:ext cx="3124940" cy="1077218"/>
          </a:xfrm>
          <a:prstGeom prst="rect">
            <a:avLst/>
          </a:prstGeom>
          <a:noFill/>
        </p:spPr>
        <p:txBody>
          <a:bodyPr wrap="square" rtlCol="0">
            <a:spAutoFit/>
          </a:bodyPr>
          <a:lstStyle/>
          <a:p>
            <a:pPr algn="ctr"/>
            <a:r>
              <a:rPr lang="en-US" sz="3200" dirty="0">
                <a:solidFill>
                  <a:schemeClr val="bg1">
                    <a:lumMod val="95000"/>
                  </a:schemeClr>
                </a:solidFill>
              </a:rPr>
              <a:t>Predicting on New Readers</a:t>
            </a:r>
            <a:endParaRPr lang="en-IN" sz="3200" dirty="0">
              <a:solidFill>
                <a:schemeClr val="bg1">
                  <a:lumMod val="95000"/>
                </a:schemeClr>
              </a:solidFill>
            </a:endParaRPr>
          </a:p>
        </p:txBody>
      </p:sp>
    </p:spTree>
    <p:custDataLst>
      <p:tags r:id="rId1"/>
    </p:custDataLst>
    <p:extLst>
      <p:ext uri="{BB962C8B-B14F-4D97-AF65-F5344CB8AC3E}">
        <p14:creationId xmlns:p14="http://schemas.microsoft.com/office/powerpoint/2010/main" val="12608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6BCDD-3CD3-7569-1AE0-BCEA44EF26AB}"/>
              </a:ext>
            </a:extLst>
          </p:cNvPr>
          <p:cNvSpPr>
            <a:spLocks noGrp="1"/>
          </p:cNvSpPr>
          <p:nvPr>
            <p:ph type="title"/>
          </p:nvPr>
        </p:nvSpPr>
        <p:spPr/>
        <p:txBody>
          <a:bodyPr/>
          <a:lstStyle/>
          <a:p>
            <a:pPr algn="ctr"/>
            <a:r>
              <a:rPr lang="en-US" dirty="0"/>
              <a:t>RNN for Difficulty</a:t>
            </a:r>
            <a:endParaRPr lang="en-IN" dirty="0"/>
          </a:p>
        </p:txBody>
      </p:sp>
      <p:pic>
        <p:nvPicPr>
          <p:cNvPr id="6" name="Content Placeholder 5">
            <a:extLst>
              <a:ext uri="{FF2B5EF4-FFF2-40B4-BE49-F238E27FC236}">
                <a16:creationId xmlns:a16="http://schemas.microsoft.com/office/drawing/2014/main" id="{9F528292-7B99-FBD0-52D5-DB5C742BEEFE}"/>
              </a:ext>
            </a:extLst>
          </p:cNvPr>
          <p:cNvPicPr>
            <a:picLocks noGrp="1" noChangeAspect="1"/>
          </p:cNvPicPr>
          <p:nvPr>
            <p:ph idx="1"/>
          </p:nvPr>
        </p:nvPicPr>
        <p:blipFill>
          <a:blip r:embed="rId3"/>
          <a:stretch>
            <a:fillRect/>
          </a:stretch>
        </p:blipFill>
        <p:spPr>
          <a:xfrm>
            <a:off x="4879360" y="786382"/>
            <a:ext cx="3533038" cy="2875493"/>
          </a:xfrm>
        </p:spPr>
      </p:pic>
      <p:sp>
        <p:nvSpPr>
          <p:cNvPr id="4" name="Text Placeholder 3">
            <a:extLst>
              <a:ext uri="{FF2B5EF4-FFF2-40B4-BE49-F238E27FC236}">
                <a16:creationId xmlns:a16="http://schemas.microsoft.com/office/drawing/2014/main" id="{7C56E03F-1E2E-EDDD-C941-BCD8291DD5A7}"/>
              </a:ext>
            </a:extLst>
          </p:cNvPr>
          <p:cNvSpPr>
            <a:spLocks noGrp="1"/>
          </p:cNvSpPr>
          <p:nvPr>
            <p:ph type="body" sz="half" idx="2"/>
          </p:nvPr>
        </p:nvSpPr>
        <p:spPr/>
        <p:txBody>
          <a:bodyPr/>
          <a:lstStyle/>
          <a:p>
            <a:pPr algn="ctr"/>
            <a:r>
              <a:rPr lang="en-US" dirty="0"/>
              <a:t>The test accuracy = 0.51%</a:t>
            </a:r>
            <a:endParaRPr lang="en-IN" dirty="0"/>
          </a:p>
        </p:txBody>
      </p:sp>
      <p:pic>
        <p:nvPicPr>
          <p:cNvPr id="8" name="Picture 7">
            <a:extLst>
              <a:ext uri="{FF2B5EF4-FFF2-40B4-BE49-F238E27FC236}">
                <a16:creationId xmlns:a16="http://schemas.microsoft.com/office/drawing/2014/main" id="{4374D3F7-015D-B1FF-24A2-28EA590D6E4A}"/>
              </a:ext>
            </a:extLst>
          </p:cNvPr>
          <p:cNvPicPr>
            <a:picLocks noChangeAspect="1"/>
          </p:cNvPicPr>
          <p:nvPr/>
        </p:nvPicPr>
        <p:blipFill>
          <a:blip r:embed="rId4"/>
          <a:stretch>
            <a:fillRect/>
          </a:stretch>
        </p:blipFill>
        <p:spPr>
          <a:xfrm>
            <a:off x="8336132" y="786382"/>
            <a:ext cx="3630967" cy="2875493"/>
          </a:xfrm>
          <a:prstGeom prst="rect">
            <a:avLst/>
          </a:prstGeom>
        </p:spPr>
      </p:pic>
      <p:pic>
        <p:nvPicPr>
          <p:cNvPr id="10" name="Picture 9">
            <a:extLst>
              <a:ext uri="{FF2B5EF4-FFF2-40B4-BE49-F238E27FC236}">
                <a16:creationId xmlns:a16="http://schemas.microsoft.com/office/drawing/2014/main" id="{413CD732-5665-7BC5-6290-F7ACFF755EB2}"/>
              </a:ext>
            </a:extLst>
          </p:cNvPr>
          <p:cNvPicPr>
            <a:picLocks noChangeAspect="1"/>
          </p:cNvPicPr>
          <p:nvPr/>
        </p:nvPicPr>
        <p:blipFill>
          <a:blip r:embed="rId5"/>
          <a:stretch>
            <a:fillRect/>
          </a:stretch>
        </p:blipFill>
        <p:spPr>
          <a:xfrm>
            <a:off x="4892494" y="3661875"/>
            <a:ext cx="3138476" cy="2875493"/>
          </a:xfrm>
          <a:prstGeom prst="rect">
            <a:avLst/>
          </a:prstGeom>
        </p:spPr>
      </p:pic>
      <p:pic>
        <p:nvPicPr>
          <p:cNvPr id="12" name="Picture 11">
            <a:extLst>
              <a:ext uri="{FF2B5EF4-FFF2-40B4-BE49-F238E27FC236}">
                <a16:creationId xmlns:a16="http://schemas.microsoft.com/office/drawing/2014/main" id="{04739946-5739-D873-9E1F-4977F119EEF4}"/>
              </a:ext>
            </a:extLst>
          </p:cNvPr>
          <p:cNvPicPr>
            <a:picLocks noChangeAspect="1"/>
          </p:cNvPicPr>
          <p:nvPr/>
        </p:nvPicPr>
        <p:blipFill>
          <a:blip r:embed="rId6"/>
          <a:stretch>
            <a:fillRect/>
          </a:stretch>
        </p:blipFill>
        <p:spPr>
          <a:xfrm>
            <a:off x="8017781" y="3661875"/>
            <a:ext cx="3949318" cy="3084411"/>
          </a:xfrm>
          <a:prstGeom prst="rect">
            <a:avLst/>
          </a:prstGeom>
        </p:spPr>
      </p:pic>
    </p:spTree>
    <p:custDataLst>
      <p:tags r:id="rId1"/>
    </p:custDataLst>
    <p:extLst>
      <p:ext uri="{BB962C8B-B14F-4D97-AF65-F5344CB8AC3E}">
        <p14:creationId xmlns:p14="http://schemas.microsoft.com/office/powerpoint/2010/main" val="1237346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9F6EA9-447F-329E-D54A-88808411D702}"/>
              </a:ext>
            </a:extLst>
          </p:cNvPr>
          <p:cNvPicPr>
            <a:picLocks noChangeAspect="1"/>
          </p:cNvPicPr>
          <p:nvPr/>
        </p:nvPicPr>
        <p:blipFill>
          <a:blip r:embed="rId3"/>
          <a:stretch>
            <a:fillRect/>
          </a:stretch>
        </p:blipFill>
        <p:spPr>
          <a:xfrm>
            <a:off x="4257584" y="1390569"/>
            <a:ext cx="3676831" cy="3190309"/>
          </a:xfrm>
          <a:prstGeom prst="rect">
            <a:avLst/>
          </a:prstGeom>
        </p:spPr>
      </p:pic>
      <p:sp>
        <p:nvSpPr>
          <p:cNvPr id="4" name="TextBox 3">
            <a:extLst>
              <a:ext uri="{FF2B5EF4-FFF2-40B4-BE49-F238E27FC236}">
                <a16:creationId xmlns:a16="http://schemas.microsoft.com/office/drawing/2014/main" id="{50E7D3F9-BF9A-AC62-A24A-E6D63CD74D1D}"/>
              </a:ext>
            </a:extLst>
          </p:cNvPr>
          <p:cNvSpPr txBox="1"/>
          <p:nvPr/>
        </p:nvSpPr>
        <p:spPr>
          <a:xfrm>
            <a:off x="3521474" y="727969"/>
            <a:ext cx="5149049" cy="369332"/>
          </a:xfrm>
          <a:prstGeom prst="rect">
            <a:avLst/>
          </a:prstGeom>
          <a:noFill/>
        </p:spPr>
        <p:txBody>
          <a:bodyPr wrap="square" rtlCol="0">
            <a:spAutoFit/>
          </a:bodyPr>
          <a:lstStyle/>
          <a:p>
            <a:r>
              <a:rPr lang="en-US" dirty="0"/>
              <a:t>The null accuracy for the difficulty variable is 0.77%</a:t>
            </a:r>
            <a:endParaRPr lang="en-IN" dirty="0"/>
          </a:p>
        </p:txBody>
      </p:sp>
      <p:sp>
        <p:nvSpPr>
          <p:cNvPr id="5" name="TextBox 4">
            <a:extLst>
              <a:ext uri="{FF2B5EF4-FFF2-40B4-BE49-F238E27FC236}">
                <a16:creationId xmlns:a16="http://schemas.microsoft.com/office/drawing/2014/main" id="{859B138F-3C52-6E34-5D3E-09008F083905}"/>
              </a:ext>
            </a:extLst>
          </p:cNvPr>
          <p:cNvSpPr txBox="1"/>
          <p:nvPr/>
        </p:nvSpPr>
        <p:spPr>
          <a:xfrm>
            <a:off x="2806823" y="4870271"/>
            <a:ext cx="6578354" cy="646331"/>
          </a:xfrm>
          <a:prstGeom prst="rect">
            <a:avLst/>
          </a:prstGeom>
          <a:noFill/>
        </p:spPr>
        <p:txBody>
          <a:bodyPr wrap="square" rtlCol="0">
            <a:spAutoFit/>
          </a:bodyPr>
          <a:lstStyle/>
          <a:p>
            <a:pPr algn="ctr"/>
            <a:r>
              <a:rPr lang="en-US" dirty="0"/>
              <a:t>From the above, it can be seen that both the models accuracies are below the null accuracy.</a:t>
            </a:r>
            <a:endParaRPr lang="en-IN" dirty="0"/>
          </a:p>
        </p:txBody>
      </p:sp>
    </p:spTree>
    <p:custDataLst>
      <p:tags r:id="rId1"/>
    </p:custDataLst>
    <p:extLst>
      <p:ext uri="{BB962C8B-B14F-4D97-AF65-F5344CB8AC3E}">
        <p14:creationId xmlns:p14="http://schemas.microsoft.com/office/powerpoint/2010/main" val="237808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12013-F7BE-425B-4AE9-3247699DC4EE}"/>
              </a:ext>
            </a:extLst>
          </p:cNvPr>
          <p:cNvSpPr>
            <a:spLocks noGrp="1"/>
          </p:cNvSpPr>
          <p:nvPr>
            <p:ph type="title"/>
          </p:nvPr>
        </p:nvSpPr>
        <p:spPr/>
        <p:txBody>
          <a:bodyPr/>
          <a:lstStyle/>
          <a:p>
            <a:pPr algn="ctr"/>
            <a:r>
              <a:rPr lang="en-US" dirty="0"/>
              <a:t>CNN for Native</a:t>
            </a:r>
            <a:endParaRPr lang="en-IN" dirty="0"/>
          </a:p>
        </p:txBody>
      </p:sp>
      <p:pic>
        <p:nvPicPr>
          <p:cNvPr id="6" name="Content Placeholder 5">
            <a:extLst>
              <a:ext uri="{FF2B5EF4-FFF2-40B4-BE49-F238E27FC236}">
                <a16:creationId xmlns:a16="http://schemas.microsoft.com/office/drawing/2014/main" id="{903A717A-E1A0-F794-BF56-64ADBEF34510}"/>
              </a:ext>
            </a:extLst>
          </p:cNvPr>
          <p:cNvPicPr>
            <a:picLocks noGrp="1" noChangeAspect="1"/>
          </p:cNvPicPr>
          <p:nvPr>
            <p:ph idx="1"/>
          </p:nvPr>
        </p:nvPicPr>
        <p:blipFill>
          <a:blip r:embed="rId3"/>
          <a:stretch>
            <a:fillRect/>
          </a:stretch>
        </p:blipFill>
        <p:spPr>
          <a:xfrm>
            <a:off x="4841000" y="961191"/>
            <a:ext cx="3565173" cy="2856207"/>
          </a:xfrm>
        </p:spPr>
      </p:pic>
      <p:sp>
        <p:nvSpPr>
          <p:cNvPr id="4" name="Text Placeholder 3">
            <a:extLst>
              <a:ext uri="{FF2B5EF4-FFF2-40B4-BE49-F238E27FC236}">
                <a16:creationId xmlns:a16="http://schemas.microsoft.com/office/drawing/2014/main" id="{B549FE6A-4B46-8B1E-FDBF-CCA9FCE83C80}"/>
              </a:ext>
            </a:extLst>
          </p:cNvPr>
          <p:cNvSpPr>
            <a:spLocks noGrp="1"/>
          </p:cNvSpPr>
          <p:nvPr>
            <p:ph type="body" sz="half" idx="2"/>
          </p:nvPr>
        </p:nvSpPr>
        <p:spPr/>
        <p:txBody>
          <a:bodyPr/>
          <a:lstStyle/>
          <a:p>
            <a:pPr algn="ctr"/>
            <a:r>
              <a:rPr lang="en-US" dirty="0"/>
              <a:t>The test accuracy = 0.55%</a:t>
            </a:r>
            <a:endParaRPr lang="en-IN" dirty="0"/>
          </a:p>
        </p:txBody>
      </p:sp>
      <p:pic>
        <p:nvPicPr>
          <p:cNvPr id="8" name="Picture 7">
            <a:extLst>
              <a:ext uri="{FF2B5EF4-FFF2-40B4-BE49-F238E27FC236}">
                <a16:creationId xmlns:a16="http://schemas.microsoft.com/office/drawing/2014/main" id="{B1D1B282-3EF7-4491-9EAE-4E09549FC3FB}"/>
              </a:ext>
            </a:extLst>
          </p:cNvPr>
          <p:cNvPicPr>
            <a:picLocks noChangeAspect="1"/>
          </p:cNvPicPr>
          <p:nvPr/>
        </p:nvPicPr>
        <p:blipFill>
          <a:blip r:embed="rId4"/>
          <a:stretch>
            <a:fillRect/>
          </a:stretch>
        </p:blipFill>
        <p:spPr>
          <a:xfrm>
            <a:off x="8499578" y="961191"/>
            <a:ext cx="3565174" cy="2856207"/>
          </a:xfrm>
          <a:prstGeom prst="rect">
            <a:avLst/>
          </a:prstGeom>
        </p:spPr>
      </p:pic>
      <p:pic>
        <p:nvPicPr>
          <p:cNvPr id="10" name="Picture 9">
            <a:extLst>
              <a:ext uri="{FF2B5EF4-FFF2-40B4-BE49-F238E27FC236}">
                <a16:creationId xmlns:a16="http://schemas.microsoft.com/office/drawing/2014/main" id="{32F7F2BE-23BD-5942-627D-DD88343929BA}"/>
              </a:ext>
            </a:extLst>
          </p:cNvPr>
          <p:cNvPicPr>
            <a:picLocks noChangeAspect="1"/>
          </p:cNvPicPr>
          <p:nvPr/>
        </p:nvPicPr>
        <p:blipFill>
          <a:blip r:embed="rId5"/>
          <a:stretch>
            <a:fillRect/>
          </a:stretch>
        </p:blipFill>
        <p:spPr>
          <a:xfrm>
            <a:off x="5297354" y="3817398"/>
            <a:ext cx="3015415" cy="2612200"/>
          </a:xfrm>
          <a:prstGeom prst="rect">
            <a:avLst/>
          </a:prstGeom>
        </p:spPr>
      </p:pic>
      <p:pic>
        <p:nvPicPr>
          <p:cNvPr id="12" name="Picture 11">
            <a:extLst>
              <a:ext uri="{FF2B5EF4-FFF2-40B4-BE49-F238E27FC236}">
                <a16:creationId xmlns:a16="http://schemas.microsoft.com/office/drawing/2014/main" id="{5D38668E-121D-F5AF-8607-039656FDF408}"/>
              </a:ext>
            </a:extLst>
          </p:cNvPr>
          <p:cNvPicPr>
            <a:picLocks noChangeAspect="1"/>
          </p:cNvPicPr>
          <p:nvPr/>
        </p:nvPicPr>
        <p:blipFill>
          <a:blip r:embed="rId6"/>
          <a:stretch>
            <a:fillRect/>
          </a:stretch>
        </p:blipFill>
        <p:spPr>
          <a:xfrm>
            <a:off x="8312769" y="3817398"/>
            <a:ext cx="3680964" cy="2739908"/>
          </a:xfrm>
          <a:prstGeom prst="rect">
            <a:avLst/>
          </a:prstGeom>
        </p:spPr>
      </p:pic>
    </p:spTree>
    <p:custDataLst>
      <p:tags r:id="rId1"/>
    </p:custDataLst>
    <p:extLst>
      <p:ext uri="{BB962C8B-B14F-4D97-AF65-F5344CB8AC3E}">
        <p14:creationId xmlns:p14="http://schemas.microsoft.com/office/powerpoint/2010/main" val="310545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CCB5-5184-6C6A-704C-E5660A77985D}"/>
              </a:ext>
            </a:extLst>
          </p:cNvPr>
          <p:cNvSpPr>
            <a:spLocks noGrp="1"/>
          </p:cNvSpPr>
          <p:nvPr>
            <p:ph type="title"/>
          </p:nvPr>
        </p:nvSpPr>
        <p:spPr/>
        <p:txBody>
          <a:bodyPr/>
          <a:lstStyle/>
          <a:p>
            <a:pPr algn="ctr"/>
            <a:r>
              <a:rPr lang="en-US" dirty="0"/>
              <a:t>RNN for Native</a:t>
            </a:r>
            <a:endParaRPr lang="en-IN" dirty="0"/>
          </a:p>
        </p:txBody>
      </p:sp>
      <p:sp>
        <p:nvSpPr>
          <p:cNvPr id="4" name="Text Placeholder 3">
            <a:extLst>
              <a:ext uri="{FF2B5EF4-FFF2-40B4-BE49-F238E27FC236}">
                <a16:creationId xmlns:a16="http://schemas.microsoft.com/office/drawing/2014/main" id="{D3F70356-8A5E-8542-62B2-FD842F0E192D}"/>
              </a:ext>
            </a:extLst>
          </p:cNvPr>
          <p:cNvSpPr>
            <a:spLocks noGrp="1"/>
          </p:cNvSpPr>
          <p:nvPr>
            <p:ph type="body" sz="half" idx="2"/>
          </p:nvPr>
        </p:nvSpPr>
        <p:spPr/>
        <p:txBody>
          <a:bodyPr/>
          <a:lstStyle/>
          <a:p>
            <a:pPr algn="ctr"/>
            <a:r>
              <a:rPr lang="en-US" dirty="0"/>
              <a:t>The test accuracy = 0.54%</a:t>
            </a:r>
            <a:endParaRPr lang="en-IN" dirty="0"/>
          </a:p>
        </p:txBody>
      </p:sp>
      <p:pic>
        <p:nvPicPr>
          <p:cNvPr id="10" name="Content Placeholder 9">
            <a:extLst>
              <a:ext uri="{FF2B5EF4-FFF2-40B4-BE49-F238E27FC236}">
                <a16:creationId xmlns:a16="http://schemas.microsoft.com/office/drawing/2014/main" id="{9DEF348E-CDC6-2CAD-839E-E4AD8169C376}"/>
              </a:ext>
            </a:extLst>
          </p:cNvPr>
          <p:cNvPicPr>
            <a:picLocks noGrp="1" noChangeAspect="1"/>
          </p:cNvPicPr>
          <p:nvPr>
            <p:ph idx="1"/>
          </p:nvPr>
        </p:nvPicPr>
        <p:blipFill>
          <a:blip r:embed="rId3"/>
          <a:stretch>
            <a:fillRect/>
          </a:stretch>
        </p:blipFill>
        <p:spPr>
          <a:xfrm>
            <a:off x="4823248" y="1107716"/>
            <a:ext cx="3576364" cy="2736091"/>
          </a:xfrm>
        </p:spPr>
      </p:pic>
      <p:pic>
        <p:nvPicPr>
          <p:cNvPr id="12" name="Picture 11">
            <a:extLst>
              <a:ext uri="{FF2B5EF4-FFF2-40B4-BE49-F238E27FC236}">
                <a16:creationId xmlns:a16="http://schemas.microsoft.com/office/drawing/2014/main" id="{8C217FEA-B26E-0156-F63A-212F9A61ADB3}"/>
              </a:ext>
            </a:extLst>
          </p:cNvPr>
          <p:cNvPicPr>
            <a:picLocks noChangeAspect="1"/>
          </p:cNvPicPr>
          <p:nvPr/>
        </p:nvPicPr>
        <p:blipFill>
          <a:blip r:embed="rId4"/>
          <a:stretch>
            <a:fillRect/>
          </a:stretch>
        </p:blipFill>
        <p:spPr>
          <a:xfrm>
            <a:off x="8399612" y="1107716"/>
            <a:ext cx="3576364" cy="2736091"/>
          </a:xfrm>
          <a:prstGeom prst="rect">
            <a:avLst/>
          </a:prstGeom>
        </p:spPr>
      </p:pic>
      <p:pic>
        <p:nvPicPr>
          <p:cNvPr id="14" name="Picture 13">
            <a:extLst>
              <a:ext uri="{FF2B5EF4-FFF2-40B4-BE49-F238E27FC236}">
                <a16:creationId xmlns:a16="http://schemas.microsoft.com/office/drawing/2014/main" id="{01DA841C-6D7B-6F31-2C36-2E88307DDBAC}"/>
              </a:ext>
            </a:extLst>
          </p:cNvPr>
          <p:cNvPicPr>
            <a:picLocks noChangeAspect="1"/>
          </p:cNvPicPr>
          <p:nvPr/>
        </p:nvPicPr>
        <p:blipFill>
          <a:blip r:embed="rId5"/>
          <a:stretch>
            <a:fillRect/>
          </a:stretch>
        </p:blipFill>
        <p:spPr>
          <a:xfrm>
            <a:off x="5091453" y="3843807"/>
            <a:ext cx="3039951" cy="2801192"/>
          </a:xfrm>
          <a:prstGeom prst="rect">
            <a:avLst/>
          </a:prstGeom>
        </p:spPr>
      </p:pic>
      <p:pic>
        <p:nvPicPr>
          <p:cNvPr id="16" name="Picture 15">
            <a:extLst>
              <a:ext uri="{FF2B5EF4-FFF2-40B4-BE49-F238E27FC236}">
                <a16:creationId xmlns:a16="http://schemas.microsoft.com/office/drawing/2014/main" id="{EE01E7BF-B32F-C8CF-B83B-CB9CC07E250C}"/>
              </a:ext>
            </a:extLst>
          </p:cNvPr>
          <p:cNvPicPr>
            <a:picLocks noChangeAspect="1"/>
          </p:cNvPicPr>
          <p:nvPr/>
        </p:nvPicPr>
        <p:blipFill>
          <a:blip r:embed="rId6"/>
          <a:stretch>
            <a:fillRect/>
          </a:stretch>
        </p:blipFill>
        <p:spPr>
          <a:xfrm>
            <a:off x="8131404" y="3843807"/>
            <a:ext cx="3844572" cy="2906356"/>
          </a:xfrm>
          <a:prstGeom prst="rect">
            <a:avLst/>
          </a:prstGeom>
        </p:spPr>
      </p:pic>
    </p:spTree>
    <p:custDataLst>
      <p:tags r:id="rId1"/>
    </p:custDataLst>
    <p:extLst>
      <p:ext uri="{BB962C8B-B14F-4D97-AF65-F5344CB8AC3E}">
        <p14:creationId xmlns:p14="http://schemas.microsoft.com/office/powerpoint/2010/main" val="416278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521ED-1A3C-2FD3-B921-34F117719749}"/>
              </a:ext>
            </a:extLst>
          </p:cNvPr>
          <p:cNvPicPr>
            <a:picLocks noChangeAspect="1"/>
          </p:cNvPicPr>
          <p:nvPr/>
        </p:nvPicPr>
        <p:blipFill>
          <a:blip r:embed="rId3"/>
          <a:stretch>
            <a:fillRect/>
          </a:stretch>
        </p:blipFill>
        <p:spPr>
          <a:xfrm>
            <a:off x="4301464" y="1371517"/>
            <a:ext cx="3589071" cy="3085074"/>
          </a:xfrm>
          <a:prstGeom prst="rect">
            <a:avLst/>
          </a:prstGeom>
        </p:spPr>
      </p:pic>
      <p:sp>
        <p:nvSpPr>
          <p:cNvPr id="4" name="TextBox 3">
            <a:extLst>
              <a:ext uri="{FF2B5EF4-FFF2-40B4-BE49-F238E27FC236}">
                <a16:creationId xmlns:a16="http://schemas.microsoft.com/office/drawing/2014/main" id="{C7F9D5A6-9694-E175-72E9-5F44CC2FCF53}"/>
              </a:ext>
            </a:extLst>
          </p:cNvPr>
          <p:cNvSpPr txBox="1"/>
          <p:nvPr/>
        </p:nvSpPr>
        <p:spPr>
          <a:xfrm>
            <a:off x="3676834" y="701336"/>
            <a:ext cx="4838330" cy="369332"/>
          </a:xfrm>
          <a:prstGeom prst="rect">
            <a:avLst/>
          </a:prstGeom>
          <a:noFill/>
        </p:spPr>
        <p:txBody>
          <a:bodyPr wrap="square" rtlCol="0">
            <a:spAutoFit/>
          </a:bodyPr>
          <a:lstStyle/>
          <a:p>
            <a:r>
              <a:rPr lang="en-US" dirty="0"/>
              <a:t>The null accuracy for the native variable is 0.77%</a:t>
            </a:r>
            <a:endParaRPr lang="en-IN" dirty="0"/>
          </a:p>
        </p:txBody>
      </p:sp>
      <p:sp>
        <p:nvSpPr>
          <p:cNvPr id="5" name="TextBox 4">
            <a:extLst>
              <a:ext uri="{FF2B5EF4-FFF2-40B4-BE49-F238E27FC236}">
                <a16:creationId xmlns:a16="http://schemas.microsoft.com/office/drawing/2014/main" id="{A81B9289-DD88-82F0-35D0-6FB517AC03AE}"/>
              </a:ext>
            </a:extLst>
          </p:cNvPr>
          <p:cNvSpPr txBox="1"/>
          <p:nvPr/>
        </p:nvSpPr>
        <p:spPr>
          <a:xfrm>
            <a:off x="2331868" y="4757440"/>
            <a:ext cx="7528264" cy="646331"/>
          </a:xfrm>
          <a:prstGeom prst="rect">
            <a:avLst/>
          </a:prstGeom>
          <a:noFill/>
        </p:spPr>
        <p:txBody>
          <a:bodyPr wrap="square" rtlCol="0">
            <a:spAutoFit/>
          </a:bodyPr>
          <a:lstStyle/>
          <a:p>
            <a:pPr algn="ctr"/>
            <a:r>
              <a:rPr lang="en-US" dirty="0"/>
              <a:t>From the above, it can be seen that accuracies of both the models CNN and RNN is way below the null accuracy. The performance is poor.</a:t>
            </a:r>
            <a:endParaRPr lang="en-IN" dirty="0"/>
          </a:p>
        </p:txBody>
      </p:sp>
    </p:spTree>
    <p:custDataLst>
      <p:tags r:id="rId1"/>
    </p:custDataLst>
    <p:extLst>
      <p:ext uri="{BB962C8B-B14F-4D97-AF65-F5344CB8AC3E}">
        <p14:creationId xmlns:p14="http://schemas.microsoft.com/office/powerpoint/2010/main" val="45748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554A-1015-3447-5AB9-889508D392C8}"/>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F0CF458E-0828-82CD-3C88-E7B692076764}"/>
              </a:ext>
            </a:extLst>
          </p:cNvPr>
          <p:cNvSpPr>
            <a:spLocks noGrp="1"/>
          </p:cNvSpPr>
          <p:nvPr>
            <p:ph idx="1"/>
          </p:nvPr>
        </p:nvSpPr>
        <p:spPr>
          <a:xfrm>
            <a:off x="325514" y="2090447"/>
            <a:ext cx="11540971" cy="4132801"/>
          </a:xfrm>
        </p:spPr>
        <p:txBody>
          <a:bodyPr>
            <a:normAutofit lnSpcReduction="10000"/>
          </a:bodyPr>
          <a:lstStyle/>
          <a:p>
            <a:pPr>
              <a:buFont typeface="Wingdings" panose="05000000000000000000" pitchFamily="2" charset="2"/>
              <a:buChar char="§"/>
            </a:pPr>
            <a:r>
              <a:rPr lang="en-US" dirty="0">
                <a:solidFill>
                  <a:schemeClr val="tx1"/>
                </a:solidFill>
              </a:rPr>
              <a:t> The model is built to study and analyze approaches to classify a reader's comprehension level and worked on two prediction variables: the reader's difficulty and whether the reader is a native speaker of English.</a:t>
            </a:r>
          </a:p>
          <a:p>
            <a:pPr>
              <a:buFont typeface="Wingdings" panose="05000000000000000000" pitchFamily="2" charset="2"/>
              <a:buChar char="§"/>
            </a:pPr>
            <a:r>
              <a:rPr lang="en-US" dirty="0">
                <a:solidFill>
                  <a:schemeClr val="tx1"/>
                </a:solidFill>
              </a:rPr>
              <a:t> It is observed that prediction on new passages and prediction on new reading windows for native variables gives better performance when compared to difficulty variables. The CNN model worked well in most cases compared to the RNN model. Predictions on new readers for difficulty and native are very poor.</a:t>
            </a:r>
          </a:p>
          <a:p>
            <a:pPr>
              <a:buFont typeface="Wingdings" panose="05000000000000000000" pitchFamily="2" charset="2"/>
              <a:buChar char="§"/>
            </a:pPr>
            <a:r>
              <a:rPr lang="en-US" dirty="0">
                <a:solidFill>
                  <a:schemeClr val="tx1"/>
                </a:solidFill>
              </a:rPr>
              <a:t> There is still a lot of advancement to be done for the model thus, this problem needs to be worked upon.</a:t>
            </a:r>
          </a:p>
          <a:p>
            <a:pPr>
              <a:buFont typeface="Wingdings" panose="05000000000000000000" pitchFamily="2" charset="2"/>
              <a:buChar char="§"/>
            </a:pPr>
            <a:r>
              <a:rPr lang="en-US" dirty="0">
                <a:solidFill>
                  <a:schemeClr val="tx1"/>
                </a:solidFill>
              </a:rPr>
              <a:t> The model shows the difference in statistical testing and prediction. Though the model could not perform well, it still predicted accuracies with some success rate.</a:t>
            </a:r>
          </a:p>
          <a:p>
            <a:pPr>
              <a:buFont typeface="Wingdings" panose="05000000000000000000" pitchFamily="2" charset="2"/>
              <a:buChar char="§"/>
            </a:pPr>
            <a:r>
              <a:rPr lang="en-US" dirty="0">
                <a:solidFill>
                  <a:schemeClr val="tx1"/>
                </a:solidFill>
              </a:rPr>
              <a:t> Thus, these models are being used in various fields, and every improvement in the predictions can make a significant difference in diverse contexts.</a:t>
            </a:r>
          </a:p>
        </p:txBody>
      </p:sp>
    </p:spTree>
    <p:custDataLst>
      <p:tags r:id="rId1"/>
    </p:custDataLst>
    <p:extLst>
      <p:ext uri="{BB962C8B-B14F-4D97-AF65-F5344CB8AC3E}">
        <p14:creationId xmlns:p14="http://schemas.microsoft.com/office/powerpoint/2010/main" val="308808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5CC5-BEF4-5F5B-2AD4-EDA3E828C1C2}"/>
              </a:ext>
            </a:extLst>
          </p:cNvPr>
          <p:cNvSpPr>
            <a:spLocks noGrp="1"/>
          </p:cNvSpPr>
          <p:nvPr>
            <p:ph type="title"/>
          </p:nvPr>
        </p:nvSpPr>
        <p:spPr/>
        <p:txBody>
          <a:bodyPr/>
          <a:lstStyle/>
          <a:p>
            <a:r>
              <a:rPr lang="en-US" dirty="0"/>
              <a:t>Discussion</a:t>
            </a:r>
            <a:endParaRPr lang="en-IN" dirty="0"/>
          </a:p>
        </p:txBody>
      </p:sp>
      <p:sp>
        <p:nvSpPr>
          <p:cNvPr id="3" name="Content Placeholder 2">
            <a:extLst>
              <a:ext uri="{FF2B5EF4-FFF2-40B4-BE49-F238E27FC236}">
                <a16:creationId xmlns:a16="http://schemas.microsoft.com/office/drawing/2014/main" id="{E17D206D-BC42-2665-78A3-39A837ABC38F}"/>
              </a:ext>
            </a:extLst>
          </p:cNvPr>
          <p:cNvSpPr>
            <a:spLocks noGrp="1"/>
          </p:cNvSpPr>
          <p:nvPr>
            <p:ph idx="1"/>
          </p:nvPr>
        </p:nvSpPr>
        <p:spPr>
          <a:xfrm>
            <a:off x="263371" y="1992791"/>
            <a:ext cx="11665257" cy="4301477"/>
          </a:xfrm>
        </p:spPr>
        <p:txBody>
          <a:bodyPr>
            <a:normAutofit fontScale="85000" lnSpcReduction="20000"/>
          </a:bodyPr>
          <a:lstStyle/>
          <a:p>
            <a:pPr>
              <a:buFont typeface="Wingdings" panose="05000000000000000000" pitchFamily="2" charset="2"/>
              <a:buChar char="§"/>
            </a:pPr>
            <a:r>
              <a:rPr lang="en-US" dirty="0">
                <a:solidFill>
                  <a:schemeClr val="tx1"/>
                </a:solidFill>
              </a:rPr>
              <a:t> There is a lot to improve in the model's working. The models gave good accuracies in some cases, while they performed poorly in others.</a:t>
            </a:r>
          </a:p>
          <a:p>
            <a:pPr>
              <a:buFont typeface="Wingdings" panose="05000000000000000000" pitchFamily="2" charset="2"/>
              <a:buChar char="§"/>
            </a:pPr>
            <a:r>
              <a:rPr lang="en-US" dirty="0">
                <a:solidFill>
                  <a:schemeClr val="tx1"/>
                </a:solidFill>
              </a:rPr>
              <a:t> It is also observed that the CNN model works better than the RNN model in many of the points.</a:t>
            </a:r>
          </a:p>
          <a:p>
            <a:pPr>
              <a:buFont typeface="Wingdings" panose="05000000000000000000" pitchFamily="2" charset="2"/>
              <a:buChar char="§"/>
            </a:pPr>
            <a:r>
              <a:rPr lang="en-US" dirty="0">
                <a:solidFill>
                  <a:schemeClr val="tx1"/>
                </a:solidFill>
              </a:rPr>
              <a:t> The major limitation of this approach is the assumption that ground truth labels are assigned to local fixation windows based on the passage-level labels. A feasible solution to solve this problem can be to learn a weighting of local features that optimizes global prediction.</a:t>
            </a:r>
          </a:p>
          <a:p>
            <a:pPr>
              <a:buFont typeface="Wingdings" panose="05000000000000000000" pitchFamily="2" charset="2"/>
              <a:buChar char="§"/>
            </a:pPr>
            <a:r>
              <a:rPr lang="en-US" dirty="0">
                <a:solidFill>
                  <a:schemeClr val="tx1"/>
                </a:solidFill>
              </a:rPr>
              <a:t> A study is already going on </a:t>
            </a:r>
            <a:r>
              <a:rPr lang="en-US" dirty="0" err="1">
                <a:solidFill>
                  <a:schemeClr val="tx1"/>
                </a:solidFill>
              </a:rPr>
              <a:t>on</a:t>
            </a:r>
            <a:r>
              <a:rPr lang="en-US" dirty="0">
                <a:solidFill>
                  <a:schemeClr val="tx1"/>
                </a:solidFill>
              </a:rPr>
              <a:t> this issue to construct reading detectors without using explicit ground truth labels for local fixation windows.</a:t>
            </a:r>
          </a:p>
          <a:p>
            <a:pPr>
              <a:buFont typeface="Wingdings" panose="05000000000000000000" pitchFamily="2" charset="2"/>
              <a:buChar char="§"/>
            </a:pPr>
            <a:r>
              <a:rPr lang="en-US" dirty="0">
                <a:solidFill>
                  <a:schemeClr val="tx1"/>
                </a:solidFill>
              </a:rPr>
              <a:t> It is an assumption that the inclusion of lexical features could also improve the performance of the models.</a:t>
            </a:r>
          </a:p>
          <a:p>
            <a:pPr>
              <a:buFont typeface="Wingdings" panose="05000000000000000000" pitchFamily="2" charset="2"/>
              <a:buChar char="§"/>
            </a:pPr>
            <a:r>
              <a:rPr lang="en-US" dirty="0">
                <a:solidFill>
                  <a:schemeClr val="tx1"/>
                </a:solidFill>
              </a:rPr>
              <a:t> The training, validation, and testing datasets for the same preliminary dataset differed; the resulting accuracies varied. Thus, the accuracies listed here may not be optimal.</a:t>
            </a:r>
          </a:p>
          <a:p>
            <a:pPr>
              <a:buFont typeface="Wingdings" panose="05000000000000000000" pitchFamily="2" charset="2"/>
              <a:buChar char="§"/>
            </a:pPr>
            <a:r>
              <a:rPr lang="en-US" dirty="0">
                <a:solidFill>
                  <a:schemeClr val="tx1"/>
                </a:solidFill>
              </a:rPr>
              <a:t> Most of cases, the accuracies obtained are below the null accuracy. Still, these models' performance needs to be improved and is to be worked upon.</a:t>
            </a:r>
            <a:endParaRPr lang="en-IN" dirty="0">
              <a:solidFill>
                <a:schemeClr val="tx1"/>
              </a:solidFill>
            </a:endParaRPr>
          </a:p>
        </p:txBody>
      </p:sp>
    </p:spTree>
    <p:custDataLst>
      <p:tags r:id="rId1"/>
    </p:custDataLst>
    <p:extLst>
      <p:ext uri="{BB962C8B-B14F-4D97-AF65-F5344CB8AC3E}">
        <p14:creationId xmlns:p14="http://schemas.microsoft.com/office/powerpoint/2010/main" val="346167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Introduction</a:t>
            </a:r>
          </a:p>
        </p:txBody>
      </p:sp>
      <p:sp>
        <p:nvSpPr>
          <p:cNvPr id="8" name="TextBox 7">
            <a:extLst>
              <a:ext uri="{FF2B5EF4-FFF2-40B4-BE49-F238E27FC236}">
                <a16:creationId xmlns:a16="http://schemas.microsoft.com/office/drawing/2014/main" id="{3D0D7C13-8BB4-BDFC-56C1-C0ABFD0D9211}"/>
              </a:ext>
            </a:extLst>
          </p:cNvPr>
          <p:cNvSpPr txBox="1"/>
          <p:nvPr/>
        </p:nvSpPr>
        <p:spPr>
          <a:xfrm>
            <a:off x="1097280" y="2299317"/>
            <a:ext cx="10058400" cy="3416320"/>
          </a:xfrm>
          <a:prstGeom prst="rect">
            <a:avLst/>
          </a:prstGeom>
          <a:noFill/>
        </p:spPr>
        <p:txBody>
          <a:bodyPr wrap="square" rtlCol="0">
            <a:spAutoFit/>
          </a:bodyPr>
          <a:lstStyle/>
          <a:p>
            <a:pPr marL="285750" indent="-285750">
              <a:buFont typeface="Wingdings" panose="05000000000000000000" pitchFamily="2" charset="2"/>
              <a:buChar char="§"/>
            </a:pPr>
            <a:r>
              <a:rPr lang="en-US" dirty="0"/>
              <a:t>People generally move their eyes in a prevailing way while reading a text where they act differently based on their understanding of the text or passage</a:t>
            </a:r>
          </a:p>
          <a:p>
            <a:pPr marL="285750" indent="-285750">
              <a:buFont typeface="Wingdings" panose="05000000000000000000" pitchFamily="2" charset="2"/>
              <a:buChar char="§"/>
            </a:pPr>
            <a:r>
              <a:rPr lang="en-US" dirty="0"/>
              <a:t>Eye movements can reflect cognitive processes like viewing, searching, reading, and more</a:t>
            </a:r>
          </a:p>
          <a:p>
            <a:pPr marL="285750" indent="-285750">
              <a:buFont typeface="Wingdings" panose="05000000000000000000" pitchFamily="2" charset="2"/>
              <a:buChar char="§"/>
            </a:pPr>
            <a:r>
              <a:rPr lang="en-IN" dirty="0"/>
              <a:t>An attempt </a:t>
            </a:r>
            <a:r>
              <a:rPr lang="en-US" dirty="0"/>
              <a:t>to decode the individual's behavior from the readings of their eye movements.</a:t>
            </a:r>
          </a:p>
          <a:p>
            <a:pPr marL="285750" indent="-285750">
              <a:buFont typeface="Wingdings" panose="05000000000000000000" pitchFamily="2" charset="2"/>
              <a:buChar char="§"/>
            </a:pPr>
            <a:r>
              <a:rPr lang="en-US" dirty="0"/>
              <a:t>Many types of research regarding mental state from eye-tracking data are done.</a:t>
            </a:r>
          </a:p>
          <a:p>
            <a:pPr marL="285750" indent="-285750">
              <a:buFont typeface="Wingdings" panose="05000000000000000000" pitchFamily="2" charset="2"/>
              <a:buChar char="§"/>
            </a:pPr>
            <a:r>
              <a:rPr lang="en-US" dirty="0"/>
              <a:t>Only a few are focused on predicting their state during reading and their level of understanding of the text read.</a:t>
            </a:r>
          </a:p>
          <a:p>
            <a:pPr marL="285750" indent="-285750">
              <a:buFont typeface="Wingdings" panose="05000000000000000000" pitchFamily="2" charset="2"/>
              <a:buChar char="§"/>
            </a:pPr>
            <a:r>
              <a:rPr lang="en-US" dirty="0"/>
              <a:t>We try to use deep networks like CNN and RNN to expect the reader's difficulty level and nativity from eye fixations and fixation durations.</a:t>
            </a:r>
          </a:p>
          <a:p>
            <a:pPr marL="285750" indent="-285750">
              <a:buFont typeface="Wingdings" panose="05000000000000000000" pitchFamily="2" charset="2"/>
              <a:buChar char="§"/>
            </a:pPr>
            <a:r>
              <a:rPr lang="en-US" dirty="0"/>
              <a:t>We try different approaches to classify the related variables, the difficulty of reading, and whether the reader's first language is English.</a:t>
            </a:r>
          </a:p>
          <a:p>
            <a:pPr marL="285750" indent="-285750">
              <a:buFont typeface="Wingdings" panose="05000000000000000000" pitchFamily="2" charset="2"/>
              <a:buChar char="§"/>
            </a:pPr>
            <a:r>
              <a:rPr lang="en-US" dirty="0"/>
              <a:t>Fixation data is collected from eye-tracking data of 95 participants who read SAT practice passages</a:t>
            </a:r>
            <a:endParaRPr lang="en-IN" dirty="0"/>
          </a:p>
        </p:txBody>
      </p:sp>
    </p:spTree>
    <p:custDataLst>
      <p:tags r:id="rId2"/>
    </p:custDataLst>
    <p:extLst>
      <p:ext uri="{BB962C8B-B14F-4D97-AF65-F5344CB8AC3E}">
        <p14:creationId xmlns:p14="http://schemas.microsoft.com/office/powerpoint/2010/main" val="26552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fade">
                                      <p:cBhvr>
                                        <p:cTn id="22" dur="500"/>
                                        <p:tgtEl>
                                          <p:spTgt spid="8">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Effect transition="in" filter="fade">
                                      <p:cBhvr>
                                        <p:cTn id="25" dur="500"/>
                                        <p:tgtEl>
                                          <p:spTgt spid="8">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
                                            <p:txEl>
                                              <p:pRg st="7" end="7"/>
                                            </p:txEl>
                                          </p:spTgt>
                                        </p:tgtEl>
                                        <p:attrNameLst>
                                          <p:attrName>style.visibility</p:attrName>
                                        </p:attrNameLst>
                                      </p:cBhvr>
                                      <p:to>
                                        <p:strVal val="visible"/>
                                      </p:to>
                                    </p:set>
                                    <p:animEffect transition="in" filter="fade">
                                      <p:cBhvr>
                                        <p:cTn id="28"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DD2FB-18F6-7C87-F2E7-588E64758377}"/>
              </a:ext>
            </a:extLst>
          </p:cNvPr>
          <p:cNvSpPr>
            <a:spLocks noGrp="1"/>
          </p:cNvSpPr>
          <p:nvPr>
            <p:ph type="title"/>
          </p:nvPr>
        </p:nvSpPr>
        <p:spPr>
          <a:xfrm>
            <a:off x="1097280" y="1686757"/>
            <a:ext cx="10058400" cy="2025796"/>
          </a:xfrm>
        </p:spPr>
        <p:txBody>
          <a:bodyPr>
            <a:noAutofit/>
          </a:bodyPr>
          <a:lstStyle/>
          <a:p>
            <a:pPr algn="ctr"/>
            <a:r>
              <a:rPr lang="en-US" sz="12000" dirty="0"/>
              <a:t>Thank you</a:t>
            </a:r>
            <a:endParaRPr lang="en-IN" sz="12000" dirty="0"/>
          </a:p>
        </p:txBody>
      </p:sp>
    </p:spTree>
    <p:custDataLst>
      <p:tags r:id="rId1"/>
    </p:custDataLst>
    <p:extLst>
      <p:ext uri="{BB962C8B-B14F-4D97-AF65-F5344CB8AC3E}">
        <p14:creationId xmlns:p14="http://schemas.microsoft.com/office/powerpoint/2010/main" val="26382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F5A16-A7A6-EDC3-6D89-BA8AAE595AF0}"/>
              </a:ext>
            </a:extLst>
          </p:cNvPr>
          <p:cNvSpPr>
            <a:spLocks noGrp="1"/>
          </p:cNvSpPr>
          <p:nvPr>
            <p:ph type="title"/>
          </p:nvPr>
        </p:nvSpPr>
        <p:spPr/>
        <p:txBody>
          <a:bodyPr/>
          <a:lstStyle/>
          <a:p>
            <a:r>
              <a:rPr lang="en-US" dirty="0"/>
              <a:t>Data</a:t>
            </a:r>
            <a:endParaRPr lang="en-IN" dirty="0"/>
          </a:p>
        </p:txBody>
      </p:sp>
      <p:sp>
        <p:nvSpPr>
          <p:cNvPr id="3" name="Content Placeholder 2">
            <a:extLst>
              <a:ext uri="{FF2B5EF4-FFF2-40B4-BE49-F238E27FC236}">
                <a16:creationId xmlns:a16="http://schemas.microsoft.com/office/drawing/2014/main" id="{0EFEC079-979C-3504-27FC-8F283EF8FED6}"/>
              </a:ext>
            </a:extLst>
          </p:cNvPr>
          <p:cNvSpPr>
            <a:spLocks noGrp="1"/>
          </p:cNvSpPr>
          <p:nvPr>
            <p:ph idx="1"/>
          </p:nvPr>
        </p:nvSpPr>
        <p:spPr>
          <a:xfrm>
            <a:off x="661830" y="2108201"/>
            <a:ext cx="10929299" cy="3760891"/>
          </a:xfrm>
        </p:spPr>
        <p:txBody>
          <a:bodyPr/>
          <a:lstStyle/>
          <a:p>
            <a:pPr>
              <a:buFont typeface="Wingdings" panose="05000000000000000000" pitchFamily="2" charset="2"/>
              <a:buChar char="§"/>
            </a:pPr>
            <a:r>
              <a:rPr lang="en-US" dirty="0"/>
              <a:t> </a:t>
            </a:r>
            <a:r>
              <a:rPr lang="en-US" dirty="0">
                <a:solidFill>
                  <a:schemeClr val="tx1"/>
                </a:solidFill>
              </a:rPr>
              <a:t>The eye movements of 95 participants reading four SAT passages are recorded</a:t>
            </a:r>
          </a:p>
          <a:p>
            <a:pPr>
              <a:buFont typeface="Wingdings" panose="05000000000000000000" pitchFamily="2" charset="2"/>
              <a:buChar char="§"/>
            </a:pPr>
            <a:r>
              <a:rPr lang="en-US" dirty="0">
                <a:solidFill>
                  <a:schemeClr val="tx1"/>
                </a:solidFill>
              </a:rPr>
              <a:t> Consists of answers to comprehension and self-evaluation questions like the difficulty of understanding.</a:t>
            </a:r>
          </a:p>
          <a:p>
            <a:pPr>
              <a:buFont typeface="Wingdings" panose="05000000000000000000" pitchFamily="2" charset="2"/>
              <a:buChar char="§"/>
            </a:pPr>
            <a:r>
              <a:rPr lang="en-US" dirty="0">
                <a:solidFill>
                  <a:schemeClr val="tx1"/>
                </a:solidFill>
              </a:rPr>
              <a:t> Data are collected from the SAT dataset available publicly at </a:t>
            </a:r>
            <a:r>
              <a:rPr lang="en-US" dirty="0">
                <a:solidFill>
                  <a:schemeClr val="tx1"/>
                </a:solidFill>
                <a:hlinkClick r:id="rId3">
                  <a:extLst>
                    <a:ext uri="{A12FA001-AC4F-418D-AE19-62706E023703}">
                      <ahyp:hlinkClr xmlns:ahyp="http://schemas.microsoft.com/office/drawing/2018/hyperlinkcolor" val="tx"/>
                    </a:ext>
                  </a:extLst>
                </a:hlinkClick>
              </a:rPr>
              <a:t>https://github.com/ahnchive/SB-SAT</a:t>
            </a:r>
            <a:r>
              <a:rPr lang="en-US" dirty="0">
                <a:solidFill>
                  <a:schemeClr val="tx1"/>
                </a:solidFill>
              </a:rPr>
              <a:t>.</a:t>
            </a:r>
          </a:p>
          <a:p>
            <a:pPr>
              <a:buFont typeface="Wingdings" panose="05000000000000000000" pitchFamily="2" charset="2"/>
              <a:buChar char="§"/>
            </a:pPr>
            <a:r>
              <a:rPr lang="en-US" dirty="0">
                <a:solidFill>
                  <a:schemeClr val="tx1"/>
                </a:solidFill>
              </a:rPr>
              <a:t>. The fixations were parsed from the gaze coordinates.</a:t>
            </a:r>
          </a:p>
          <a:p>
            <a:pPr>
              <a:buFont typeface="Wingdings" panose="05000000000000000000" pitchFamily="2" charset="2"/>
              <a:buChar char="§"/>
            </a:pPr>
            <a:r>
              <a:rPr lang="en-US" dirty="0">
                <a:solidFill>
                  <a:schemeClr val="tx1"/>
                </a:solidFill>
              </a:rPr>
              <a:t> Focuses on the sequences of 21 fixation-location (x, y), fixation duration, and features of the pupil size extracted from the dataset.</a:t>
            </a:r>
          </a:p>
          <a:p>
            <a:pPr>
              <a:buFont typeface="Wingdings" panose="05000000000000000000" pitchFamily="2" charset="2"/>
              <a:buChar char="§"/>
            </a:pPr>
            <a:r>
              <a:rPr lang="en-IN" dirty="0">
                <a:solidFill>
                  <a:schemeClr val="tx1"/>
                </a:solidFill>
              </a:rPr>
              <a:t> </a:t>
            </a:r>
            <a:r>
              <a:rPr lang="en-US" dirty="0">
                <a:solidFill>
                  <a:schemeClr val="tx1"/>
                </a:solidFill>
              </a:rPr>
              <a:t>It is observed that people with higher understanding levels made shorter fixation durations and had a faster reading rate</a:t>
            </a:r>
            <a:endParaRPr lang="en-IN" dirty="0">
              <a:solidFill>
                <a:schemeClr val="tx1"/>
              </a:solidFill>
            </a:endParaRPr>
          </a:p>
        </p:txBody>
      </p:sp>
    </p:spTree>
    <p:custDataLst>
      <p:tags r:id="rId1"/>
    </p:custDataLst>
    <p:extLst>
      <p:ext uri="{BB962C8B-B14F-4D97-AF65-F5344CB8AC3E}">
        <p14:creationId xmlns:p14="http://schemas.microsoft.com/office/powerpoint/2010/main" val="418513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6299-5EFE-33F4-87EA-E7246C92E3D3}"/>
              </a:ext>
            </a:extLst>
          </p:cNvPr>
          <p:cNvSpPr>
            <a:spLocks noGrp="1"/>
          </p:cNvSpPr>
          <p:nvPr>
            <p:ph type="title"/>
          </p:nvPr>
        </p:nvSpPr>
        <p:spPr/>
        <p:txBody>
          <a:bodyPr/>
          <a:lstStyle/>
          <a:p>
            <a:r>
              <a:rPr lang="en-US"/>
              <a:t>Pre-processing</a:t>
            </a:r>
            <a:endParaRPr lang="en-IN"/>
          </a:p>
        </p:txBody>
      </p:sp>
      <p:sp>
        <p:nvSpPr>
          <p:cNvPr id="3" name="Content Placeholder 2">
            <a:extLst>
              <a:ext uri="{FF2B5EF4-FFF2-40B4-BE49-F238E27FC236}">
                <a16:creationId xmlns:a16="http://schemas.microsoft.com/office/drawing/2014/main" id="{F283F5E3-CC81-C96F-7C54-2518B9A3C5DC}"/>
              </a:ext>
            </a:extLst>
          </p:cNvPr>
          <p:cNvSpPr>
            <a:spLocks noGrp="1"/>
          </p:cNvSpPr>
          <p:nvPr>
            <p:ph idx="1"/>
          </p:nvPr>
        </p:nvSpPr>
        <p:spPr/>
        <p:txBody>
          <a:bodyPr/>
          <a:lstStyle/>
          <a:p>
            <a:pPr>
              <a:buFont typeface="Wingdings" panose="05000000000000000000" pitchFamily="2" charset="2"/>
              <a:buChar char="§"/>
            </a:pPr>
            <a:r>
              <a:rPr lang="en-US" dirty="0"/>
              <a:t> </a:t>
            </a:r>
            <a:r>
              <a:rPr lang="en-US" dirty="0">
                <a:solidFill>
                  <a:schemeClr val="tx1"/>
                </a:solidFill>
              </a:rPr>
              <a:t>The labels of the datasets are stored, and the corresponding information from the tables is changed to 0 or 1, to separate the high and low levels.</a:t>
            </a:r>
          </a:p>
          <a:p>
            <a:pPr>
              <a:buFont typeface="Wingdings" panose="05000000000000000000" pitchFamily="2" charset="2"/>
              <a:buChar char="§"/>
            </a:pPr>
            <a:r>
              <a:rPr lang="en-US" dirty="0">
                <a:solidFill>
                  <a:schemeClr val="tx1"/>
                </a:solidFill>
              </a:rPr>
              <a:t> The main four oculomotor features - Current fixation of X, Current fixation of Y, Current fixation of Pupil size, and Current Fixation Duration from each data are normalized to values between 0 and 1.</a:t>
            </a:r>
          </a:p>
          <a:p>
            <a:pPr>
              <a:buFont typeface="Wingdings" panose="05000000000000000000" pitchFamily="2" charset="2"/>
              <a:buChar char="§"/>
            </a:pPr>
            <a:r>
              <a:rPr lang="en-US" dirty="0">
                <a:solidFill>
                  <a:schemeClr val="tx1"/>
                </a:solidFill>
              </a:rPr>
              <a:t> The data retrieved is grouped into a window of 21 consecutive fixations and fixation durations, without overlaps, to pass them as inputs for the model training.</a:t>
            </a:r>
          </a:p>
          <a:p>
            <a:pPr>
              <a:buFont typeface="Wingdings" panose="05000000000000000000" pitchFamily="2" charset="2"/>
              <a:buChar char="§"/>
            </a:pPr>
            <a:r>
              <a:rPr lang="en-US" dirty="0">
                <a:solidFill>
                  <a:schemeClr val="tx1"/>
                </a:solidFill>
              </a:rPr>
              <a:t> The labels for the data are inherited directly from the label of the passage from which the window came and label of that particular individual.</a:t>
            </a:r>
            <a:endParaRPr lang="en-IN" dirty="0">
              <a:solidFill>
                <a:schemeClr val="tx1"/>
              </a:solidFill>
            </a:endParaRPr>
          </a:p>
        </p:txBody>
      </p:sp>
    </p:spTree>
    <p:custDataLst>
      <p:tags r:id="rId1"/>
    </p:custDataLst>
    <p:extLst>
      <p:ext uri="{BB962C8B-B14F-4D97-AF65-F5344CB8AC3E}">
        <p14:creationId xmlns:p14="http://schemas.microsoft.com/office/powerpoint/2010/main" val="241703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19AB79-08C4-2703-D360-9492CB57416D}"/>
              </a:ext>
            </a:extLst>
          </p:cNvPr>
          <p:cNvSpPr txBox="1"/>
          <p:nvPr/>
        </p:nvSpPr>
        <p:spPr>
          <a:xfrm>
            <a:off x="568170" y="1038687"/>
            <a:ext cx="11239130" cy="4524315"/>
          </a:xfrm>
          <a:prstGeom prst="rect">
            <a:avLst/>
          </a:prstGeom>
          <a:noFill/>
        </p:spPr>
        <p:txBody>
          <a:bodyPr wrap="square" rtlCol="0">
            <a:spAutoFit/>
          </a:bodyPr>
          <a:lstStyle/>
          <a:p>
            <a:pPr marL="285750" indent="-285750">
              <a:buFont typeface="Wingdings" panose="05000000000000000000" pitchFamily="2" charset="2"/>
              <a:buChar char="q"/>
            </a:pPr>
            <a:r>
              <a:rPr lang="en-US" dirty="0"/>
              <a:t>The predictions from the fixations are made in three different manners:</a:t>
            </a:r>
          </a:p>
          <a:p>
            <a:pPr marL="742950" lvl="1" indent="-285750">
              <a:buFont typeface="Wingdings" panose="05000000000000000000" pitchFamily="2" charset="2"/>
              <a:buChar char="§"/>
            </a:pPr>
            <a:r>
              <a:rPr lang="en-US" dirty="0"/>
              <a:t>Predicting on New Reading Windows:</a:t>
            </a:r>
          </a:p>
          <a:p>
            <a:pPr marL="1200150" lvl="2" indent="-285750">
              <a:buFont typeface="Arial" panose="020B0604020202020204" pitchFamily="34" charset="0"/>
              <a:buChar char="•"/>
            </a:pPr>
            <a:r>
              <a:rPr lang="en-US" dirty="0"/>
              <a:t>New windows mean the model has just seen those data.</a:t>
            </a:r>
          </a:p>
          <a:p>
            <a:pPr marL="1200150" lvl="2" indent="-285750">
              <a:buFont typeface="Arial" panose="020B0604020202020204" pitchFamily="34" charset="0"/>
              <a:buChar char="•"/>
            </a:pPr>
            <a:r>
              <a:rPr lang="en-US" dirty="0"/>
              <a:t>The original dataset of 11,548 samples is randomly divided into three proportions of 60% for training, 20% for validation, and 20% for testing datasets.</a:t>
            </a:r>
          </a:p>
          <a:p>
            <a:pPr marL="742950" lvl="1" indent="-285750">
              <a:buFont typeface="Wingdings" panose="05000000000000000000" pitchFamily="2" charset="2"/>
              <a:buChar char="§"/>
            </a:pPr>
            <a:r>
              <a:rPr lang="en-US" dirty="0"/>
              <a:t>Predicting on New Passages:</a:t>
            </a:r>
          </a:p>
          <a:p>
            <a:pPr marL="1200150" lvl="2" indent="-285750">
              <a:buFont typeface="Arial" panose="020B0604020202020204" pitchFamily="34" charset="0"/>
              <a:buChar char="•"/>
            </a:pPr>
            <a:r>
              <a:rPr lang="en-US" dirty="0"/>
              <a:t>To predict if the model could generalize from new passages.</a:t>
            </a:r>
          </a:p>
          <a:p>
            <a:pPr marL="1200150" lvl="2" indent="-285750">
              <a:buFont typeface="Arial" panose="020B0604020202020204" pitchFamily="34" charset="0"/>
              <a:buChar char="•"/>
            </a:pPr>
            <a:r>
              <a:rPr lang="en-US" dirty="0"/>
              <a:t>The dataset is divided into three proportions, where two passages are randomly allocated for the training dataset, one passage for validation, and one passage is left for testing the model.</a:t>
            </a:r>
          </a:p>
          <a:p>
            <a:pPr marL="1200150" lvl="2" indent="-285750">
              <a:buFont typeface="Arial" panose="020B0604020202020204" pitchFamily="34" charset="0"/>
              <a:buChar char="•"/>
            </a:pPr>
            <a:r>
              <a:rPr lang="en-US" dirty="0"/>
              <a:t>Random splits are generated for different readers.</a:t>
            </a:r>
          </a:p>
          <a:p>
            <a:pPr marL="742950" lvl="1" indent="-285750">
              <a:buFont typeface="Wingdings" panose="05000000000000000000" pitchFamily="2" charset="2"/>
              <a:buChar char="§"/>
            </a:pPr>
            <a:r>
              <a:rPr lang="en-US" dirty="0"/>
              <a:t>Predicting on New Readers:</a:t>
            </a:r>
          </a:p>
          <a:p>
            <a:pPr marL="1200150" lvl="2" indent="-285750">
              <a:buFont typeface="Arial" panose="020B0604020202020204" pitchFamily="34" charset="0"/>
              <a:buChar char="•"/>
            </a:pPr>
            <a:r>
              <a:rPr lang="en-US" dirty="0"/>
              <a:t>To test whether the model could be generalized for new readers.</a:t>
            </a:r>
          </a:p>
          <a:p>
            <a:pPr marL="1200150" lvl="2" indent="-285750">
              <a:buFont typeface="Arial" panose="020B0604020202020204" pitchFamily="34" charset="0"/>
              <a:buChar char="•"/>
            </a:pPr>
            <a:r>
              <a:rPr lang="en-US" dirty="0"/>
              <a:t>The preliminary dataset of 95 participants is again split into three proportions. 60% of 95 participants, i.e., 57 participants' windows, are included in the training dataset, 20%, i.e., 19 participants' windows in the validation dataset, and the rest, 19 participants' windows in the testing dataset.</a:t>
            </a:r>
          </a:p>
          <a:p>
            <a:pPr marL="1200150" lvl="2" indent="-285750">
              <a:buFont typeface="Arial" panose="020B0604020202020204" pitchFamily="34" charset="0"/>
              <a:buChar char="•"/>
            </a:pPr>
            <a:r>
              <a:rPr lang="en-US" dirty="0"/>
              <a:t>The comprehension levels for the unseen 19 participants are predicted after training.</a:t>
            </a:r>
          </a:p>
        </p:txBody>
      </p:sp>
    </p:spTree>
    <p:custDataLst>
      <p:tags r:id="rId1"/>
    </p:custDataLst>
    <p:extLst>
      <p:ext uri="{BB962C8B-B14F-4D97-AF65-F5344CB8AC3E}">
        <p14:creationId xmlns:p14="http://schemas.microsoft.com/office/powerpoint/2010/main" val="332698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
                                            <p:txEl>
                                              <p:pRg st="11" end="11"/>
                                            </p:txEl>
                                          </p:spTgt>
                                        </p:tgtEl>
                                        <p:attrNameLst>
                                          <p:attrName>style.visibility</p:attrName>
                                        </p:attrNameLst>
                                      </p:cBhvr>
                                      <p:to>
                                        <p:strVal val="visible"/>
                                      </p:to>
                                    </p:set>
                                    <p:animEffect transition="in" filter="fade">
                                      <p:cBhvr>
                                        <p:cTn id="46"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912D-BDFD-EE0D-8EFF-B31D481579E6}"/>
              </a:ext>
            </a:extLst>
          </p:cNvPr>
          <p:cNvSpPr>
            <a:spLocks noGrp="1"/>
          </p:cNvSpPr>
          <p:nvPr>
            <p:ph type="title"/>
          </p:nvPr>
        </p:nvSpPr>
        <p:spPr/>
        <p:txBody>
          <a:bodyPr/>
          <a:lstStyle/>
          <a:p>
            <a:r>
              <a:rPr lang="en-US" dirty="0"/>
              <a:t>Model</a:t>
            </a:r>
            <a:endParaRPr lang="en-IN" dirty="0"/>
          </a:p>
        </p:txBody>
      </p:sp>
      <p:sp>
        <p:nvSpPr>
          <p:cNvPr id="3" name="Content Placeholder 2">
            <a:extLst>
              <a:ext uri="{FF2B5EF4-FFF2-40B4-BE49-F238E27FC236}">
                <a16:creationId xmlns:a16="http://schemas.microsoft.com/office/drawing/2014/main" id="{396DAB58-5F1D-D4E0-F24B-F549CE3AC583}"/>
              </a:ext>
            </a:extLst>
          </p:cNvPr>
          <p:cNvSpPr>
            <a:spLocks noGrp="1"/>
          </p:cNvSpPr>
          <p:nvPr>
            <p:ph idx="1"/>
          </p:nvPr>
        </p:nvSpPr>
        <p:spPr>
          <a:xfrm>
            <a:off x="617886" y="1975036"/>
            <a:ext cx="11017188" cy="4381376"/>
          </a:xfrm>
        </p:spPr>
        <p:txBody>
          <a:bodyPr>
            <a:normAutofit fontScale="85000" lnSpcReduction="10000"/>
          </a:bodyPr>
          <a:lstStyle/>
          <a:p>
            <a:pPr>
              <a:buFont typeface="Wingdings" panose="05000000000000000000" pitchFamily="2" charset="2"/>
              <a:buChar char="§"/>
            </a:pPr>
            <a:r>
              <a:rPr lang="en-US" dirty="0"/>
              <a:t> </a:t>
            </a:r>
            <a:r>
              <a:rPr lang="en-US" dirty="0">
                <a:solidFill>
                  <a:schemeClr val="tx1"/>
                </a:solidFill>
              </a:rPr>
              <a:t>Null Model is calculated for a lower bound. The null accuracy is calculated from the maximum occurrence of the weights in the testing dataset.</a:t>
            </a:r>
          </a:p>
          <a:p>
            <a:pPr>
              <a:buFont typeface="Wingdings" panose="05000000000000000000" pitchFamily="2" charset="2"/>
              <a:buChar char="§"/>
            </a:pPr>
            <a:r>
              <a:rPr lang="en-US" dirty="0">
                <a:solidFill>
                  <a:schemeClr val="tx1"/>
                </a:solidFill>
              </a:rPr>
              <a:t> The deep networks are built using the sequential model. It is a model representing a plain stack of layers; each layer has exactly one input tensor and one output tensor.</a:t>
            </a:r>
          </a:p>
          <a:p>
            <a:pPr>
              <a:buFont typeface="Wingdings" panose="05000000000000000000" pitchFamily="2" charset="2"/>
              <a:buChar char="§"/>
            </a:pPr>
            <a:r>
              <a:rPr lang="en-US" dirty="0">
                <a:solidFill>
                  <a:schemeClr val="tx1"/>
                </a:solidFill>
              </a:rPr>
              <a:t> Compilation is done by calculating the loss function, finds the deviation in the learning process.</a:t>
            </a:r>
          </a:p>
          <a:p>
            <a:pPr>
              <a:buFont typeface="Wingdings" panose="05000000000000000000" pitchFamily="2" charset="2"/>
              <a:buChar char="§"/>
            </a:pPr>
            <a:r>
              <a:rPr lang="en-US" dirty="0">
                <a:solidFill>
                  <a:schemeClr val="tx1"/>
                </a:solidFill>
              </a:rPr>
              <a:t> Optimizing input weights by comparing loss and prediction functions. The metric evaluates the performance of the model based on accuracy.</a:t>
            </a:r>
          </a:p>
          <a:p>
            <a:pPr>
              <a:buFont typeface="Wingdings" panose="05000000000000000000" pitchFamily="2" charset="2"/>
              <a:buChar char="§"/>
            </a:pPr>
            <a:r>
              <a:rPr lang="en-US" dirty="0">
                <a:solidFill>
                  <a:schemeClr val="tx1"/>
                </a:solidFill>
              </a:rPr>
              <a:t> ModelCheckPoint is a callback function used to save a model or weights at some interval so the model can be loaded again later from the saved point. Here, the model is saved only when the model is best according to the metric accuracy of valid dataset.</a:t>
            </a:r>
          </a:p>
          <a:p>
            <a:pPr>
              <a:buFont typeface="Wingdings" panose="05000000000000000000" pitchFamily="2" charset="2"/>
              <a:buChar char="§"/>
            </a:pPr>
            <a:r>
              <a:rPr lang="en-US" dirty="0">
                <a:solidFill>
                  <a:schemeClr val="tx1"/>
                </a:solidFill>
              </a:rPr>
              <a:t> The training is stopped when the metric loss function of the valid dataset stops changing even after running 50 epochs.</a:t>
            </a:r>
          </a:p>
          <a:p>
            <a:pPr>
              <a:buFont typeface="Wingdings" panose="05000000000000000000" pitchFamily="2" charset="2"/>
              <a:buChar char="§"/>
            </a:pPr>
            <a:r>
              <a:rPr lang="en-US" dirty="0">
                <a:solidFill>
                  <a:schemeClr val="tx1"/>
                </a:solidFill>
              </a:rPr>
              <a:t> Returns a history object that contains loss and accuracy values of training and validation datasets, respectively..</a:t>
            </a:r>
          </a:p>
        </p:txBody>
      </p:sp>
    </p:spTree>
    <p:custDataLst>
      <p:tags r:id="rId1"/>
    </p:custDataLst>
    <p:extLst>
      <p:ext uri="{BB962C8B-B14F-4D97-AF65-F5344CB8AC3E}">
        <p14:creationId xmlns:p14="http://schemas.microsoft.com/office/powerpoint/2010/main" val="202898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6948B-F80C-D264-0C12-449BB9043929}"/>
              </a:ext>
            </a:extLst>
          </p:cNvPr>
          <p:cNvSpPr txBox="1"/>
          <p:nvPr/>
        </p:nvSpPr>
        <p:spPr>
          <a:xfrm>
            <a:off x="225926" y="719092"/>
            <a:ext cx="7714695" cy="5078313"/>
          </a:xfrm>
          <a:prstGeom prst="rect">
            <a:avLst/>
          </a:prstGeom>
          <a:noFill/>
        </p:spPr>
        <p:txBody>
          <a:bodyPr wrap="square" rtlCol="0">
            <a:spAutoFit/>
          </a:bodyPr>
          <a:lstStyle/>
          <a:p>
            <a:pPr marL="285750" indent="-285750">
              <a:buFont typeface="Wingdings" panose="05000000000000000000" pitchFamily="2" charset="2"/>
              <a:buChar char="§"/>
            </a:pPr>
            <a:r>
              <a:rPr lang="en-US" dirty="0"/>
              <a:t>Convolutional Neural Network – CNN:</a:t>
            </a:r>
            <a:endParaRPr lang="en-IN" dirty="0"/>
          </a:p>
          <a:p>
            <a:pPr marL="742950" lvl="1" indent="-285750">
              <a:buFont typeface="Arial" panose="020B0604020202020204" pitchFamily="34" charset="0"/>
              <a:buChar char="•"/>
            </a:pPr>
            <a:r>
              <a:rPr lang="en-US" dirty="0"/>
              <a:t>Has three one-dimensional convolutional layers and two full-connected layers.</a:t>
            </a:r>
          </a:p>
          <a:p>
            <a:pPr marL="742950" lvl="1" indent="-285750">
              <a:buFont typeface="Arial" panose="020B0604020202020204" pitchFamily="34" charset="0"/>
              <a:buChar char="•"/>
            </a:pPr>
            <a:r>
              <a:rPr lang="en-US" dirty="0"/>
              <a:t>The convolutional layers are the primary building block of a CNN that has 40 filters with size three and stride 1, without zero-padding, followed by an activation layer.</a:t>
            </a:r>
          </a:p>
          <a:p>
            <a:pPr marL="742950" lvl="1" indent="-285750">
              <a:buFont typeface="Arial" panose="020B0604020202020204" pitchFamily="34" charset="0"/>
              <a:buChar char="•"/>
            </a:pPr>
            <a:r>
              <a:rPr lang="en-US" dirty="0"/>
              <a:t>The consequent feature maps are fully connected to 50 units, again connected to 20 units.</a:t>
            </a:r>
          </a:p>
          <a:p>
            <a:pPr marL="742950" lvl="1" indent="-285750">
              <a:buFont typeface="Arial" panose="020B0604020202020204" pitchFamily="34" charset="0"/>
              <a:buChar char="•"/>
            </a:pPr>
            <a:r>
              <a:rPr lang="en-US" dirty="0"/>
              <a:t>A MaxPooling1D layer to downsample the input representation by pool_size of 2.</a:t>
            </a:r>
          </a:p>
          <a:p>
            <a:pPr marL="742950" lvl="1" indent="-285750">
              <a:buFont typeface="Arial" panose="020B0604020202020204" pitchFamily="34" charset="0"/>
              <a:buChar char="•"/>
            </a:pPr>
            <a:r>
              <a:rPr lang="en-US" dirty="0"/>
              <a:t>A Dropout layer is added, to randomly select neurons and ignore during training so that the network becomes less sensitive to specific weights.</a:t>
            </a:r>
          </a:p>
          <a:p>
            <a:pPr marL="742950" lvl="1" indent="-285750">
              <a:buFont typeface="Arial" panose="020B0604020202020204" pitchFamily="34" charset="0"/>
              <a:buChar char="•"/>
            </a:pPr>
            <a:r>
              <a:rPr lang="en-US" dirty="0"/>
              <a:t>A Flatten layer to flatten the input without affecting the batch size.</a:t>
            </a:r>
          </a:p>
          <a:p>
            <a:pPr marL="742950" lvl="1" indent="-285750">
              <a:buFont typeface="Arial" panose="020B0604020202020204" pitchFamily="34" charset="0"/>
              <a:buChar char="•"/>
            </a:pPr>
            <a:r>
              <a:rPr lang="en-US" dirty="0"/>
              <a:t>A dense layer, then activation, dropout, and again dense, followed by activation layers, are created.</a:t>
            </a:r>
          </a:p>
          <a:p>
            <a:pPr marL="742950" lvl="1" indent="-285750">
              <a:buFont typeface="Arial" panose="020B0604020202020204" pitchFamily="34" charset="0"/>
              <a:buChar char="•"/>
            </a:pPr>
            <a:r>
              <a:rPr lang="en-US" dirty="0"/>
              <a:t>A SoftMax layer is added, which outputs the units corresponding to the two levels of the predicted variable by converting the vector of values into a probability distribution.</a:t>
            </a:r>
          </a:p>
        </p:txBody>
      </p:sp>
      <p:pic>
        <p:nvPicPr>
          <p:cNvPr id="4" name="Picture 3">
            <a:extLst>
              <a:ext uri="{FF2B5EF4-FFF2-40B4-BE49-F238E27FC236}">
                <a16:creationId xmlns:a16="http://schemas.microsoft.com/office/drawing/2014/main" id="{C633BAD7-0B8D-D868-5C38-2708A41EA5C5}"/>
              </a:ext>
            </a:extLst>
          </p:cNvPr>
          <p:cNvPicPr>
            <a:picLocks noChangeAspect="1"/>
          </p:cNvPicPr>
          <p:nvPr/>
        </p:nvPicPr>
        <p:blipFill>
          <a:blip r:embed="rId3"/>
          <a:stretch>
            <a:fillRect/>
          </a:stretch>
        </p:blipFill>
        <p:spPr>
          <a:xfrm>
            <a:off x="7943402" y="417251"/>
            <a:ext cx="4022672" cy="5513032"/>
          </a:xfrm>
          <a:prstGeom prst="rect">
            <a:avLst/>
          </a:prstGeom>
        </p:spPr>
      </p:pic>
    </p:spTree>
    <p:custDataLst>
      <p:tags r:id="rId1"/>
    </p:custDataLst>
    <p:extLst>
      <p:ext uri="{BB962C8B-B14F-4D97-AF65-F5344CB8AC3E}">
        <p14:creationId xmlns:p14="http://schemas.microsoft.com/office/powerpoint/2010/main" val="1133746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xEl>
                                              <p:pRg st="7" end="7"/>
                                            </p:txEl>
                                          </p:spTgt>
                                        </p:tgtEl>
                                        <p:attrNameLst>
                                          <p:attrName>style.visibility</p:attrName>
                                        </p:attrNameLst>
                                      </p:cBhvr>
                                      <p:to>
                                        <p:strVal val="visible"/>
                                      </p:to>
                                    </p:set>
                                    <p:animEffect transition="in" filter="fade">
                                      <p:cBhvr>
                                        <p:cTn id="38" dur="500"/>
                                        <p:tgtEl>
                                          <p:spTgt spid="2">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Effect transition="in" filter="fade">
                                      <p:cBhvr>
                                        <p:cTn id="43" dur="500"/>
                                        <p:tgtEl>
                                          <p:spTgt spid="2">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14A86A-5E38-637A-1712-33048B77F35B}"/>
              </a:ext>
            </a:extLst>
          </p:cNvPr>
          <p:cNvSpPr txBox="1"/>
          <p:nvPr/>
        </p:nvSpPr>
        <p:spPr>
          <a:xfrm>
            <a:off x="266330" y="852256"/>
            <a:ext cx="707550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Recurrent Neural Network – RNN:</a:t>
            </a:r>
          </a:p>
          <a:p>
            <a:pPr marL="742950" lvl="1" indent="-285750">
              <a:buFont typeface="Arial" panose="020B0604020202020204" pitchFamily="34" charset="0"/>
              <a:buChar char="•"/>
            </a:pPr>
            <a:r>
              <a:rPr lang="en-US" dirty="0"/>
              <a:t>Two Bidirectional LSTM layers are used here for better performance as LSTM (Long Short-Term Memory) helps to remember the inputs for a long time.</a:t>
            </a:r>
          </a:p>
          <a:p>
            <a:pPr marL="742950" lvl="1" indent="-285750">
              <a:buFont typeface="Arial" panose="020B0604020202020204" pitchFamily="34" charset="0"/>
              <a:buChar char="•"/>
            </a:pPr>
            <a:r>
              <a:rPr lang="en-US" dirty="0"/>
              <a:t>Bidirectional trains two LSTMs instead of one for quicker results and complete learning on the problem.</a:t>
            </a:r>
          </a:p>
          <a:p>
            <a:pPr marL="742950" lvl="1" indent="-285750">
              <a:buFont typeface="Arial" panose="020B0604020202020204" pitchFamily="34" charset="0"/>
              <a:buChar char="•"/>
            </a:pPr>
            <a:r>
              <a:rPr lang="en-US" dirty="0"/>
              <a:t>The model consists of two bidirectional layers, where each LSTM cell consists of 25 hidden units.</a:t>
            </a:r>
          </a:p>
          <a:p>
            <a:pPr marL="742950" lvl="1" indent="-285750">
              <a:buFont typeface="Arial" panose="020B0604020202020204" pitchFamily="34" charset="0"/>
              <a:buChar char="•"/>
            </a:pPr>
            <a:r>
              <a:rPr lang="en-US" dirty="0"/>
              <a:t>The return sequence is marked true so that the output of the hidden state is used as input to the next LSTM layer.</a:t>
            </a:r>
          </a:p>
          <a:p>
            <a:pPr marL="742950" lvl="1" indent="-285750">
              <a:buFont typeface="Arial" panose="020B0604020202020204" pitchFamily="34" charset="0"/>
              <a:buChar char="•"/>
            </a:pPr>
            <a:r>
              <a:rPr lang="en-US" dirty="0"/>
              <a:t>A dropout layer follows it. The rest is done the same way as it is for the CNN model.</a:t>
            </a:r>
          </a:p>
          <a:p>
            <a:pPr marL="742950" lvl="1" indent="-285750">
              <a:buFont typeface="Arial" panose="020B0604020202020204" pitchFamily="34" charset="0"/>
              <a:buChar char="•"/>
            </a:pPr>
            <a:r>
              <a:rPr lang="en-US" dirty="0"/>
              <a:t>A dense layer, activation, dropout, dense and activation layers are included.</a:t>
            </a:r>
          </a:p>
          <a:p>
            <a:pPr marL="742950" lvl="1" indent="-285750">
              <a:buFont typeface="Arial" panose="020B0604020202020204" pitchFamily="34" charset="0"/>
              <a:buChar char="•"/>
            </a:pPr>
            <a:r>
              <a:rPr lang="en-US" dirty="0"/>
              <a:t>A dense layer with SoftMax is used to output the units of the corresponding predicted variables.</a:t>
            </a:r>
            <a:endParaRPr lang="en-IN" dirty="0"/>
          </a:p>
        </p:txBody>
      </p:sp>
      <p:pic>
        <p:nvPicPr>
          <p:cNvPr id="4" name="Picture 3">
            <a:extLst>
              <a:ext uri="{FF2B5EF4-FFF2-40B4-BE49-F238E27FC236}">
                <a16:creationId xmlns:a16="http://schemas.microsoft.com/office/drawing/2014/main" id="{761EDB5B-9553-4169-BDBC-23727121E20E}"/>
              </a:ext>
            </a:extLst>
          </p:cNvPr>
          <p:cNvPicPr>
            <a:picLocks noChangeAspect="1"/>
          </p:cNvPicPr>
          <p:nvPr/>
        </p:nvPicPr>
        <p:blipFill>
          <a:blip r:embed="rId3"/>
          <a:stretch>
            <a:fillRect/>
          </a:stretch>
        </p:blipFill>
        <p:spPr>
          <a:xfrm>
            <a:off x="7577187" y="926024"/>
            <a:ext cx="4348483" cy="4524315"/>
          </a:xfrm>
          <a:prstGeom prst="rect">
            <a:avLst/>
          </a:prstGeom>
        </p:spPr>
      </p:pic>
    </p:spTree>
    <p:custDataLst>
      <p:tags r:id="rId1"/>
    </p:custDataLst>
    <p:extLst>
      <p:ext uri="{BB962C8B-B14F-4D97-AF65-F5344CB8AC3E}">
        <p14:creationId xmlns:p14="http://schemas.microsoft.com/office/powerpoint/2010/main" val="34709670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8|0.9"/>
</p:tagLst>
</file>

<file path=ppt/tags/tag10.xml><?xml version="1.0" encoding="utf-8"?>
<p:tagLst xmlns:a="http://schemas.openxmlformats.org/drawingml/2006/main" xmlns:r="http://schemas.openxmlformats.org/officeDocument/2006/relationships" xmlns:p="http://schemas.openxmlformats.org/presentationml/2006/main">
  <p:tag name="TIMING" val="|0.8|2.1|0.9|0.7|0.9|0.4"/>
</p:tagLst>
</file>

<file path=ppt/tags/tag11.xml><?xml version="1.0" encoding="utf-8"?>
<p:tagLst xmlns:a="http://schemas.openxmlformats.org/drawingml/2006/main" xmlns:r="http://schemas.openxmlformats.org/officeDocument/2006/relationships" xmlns:p="http://schemas.openxmlformats.org/presentationml/2006/main">
  <p:tag name="TIMING" val="|0.5|1.2|5.8"/>
</p:tagLst>
</file>

<file path=ppt/tags/tag12.xml><?xml version="1.0" encoding="utf-8"?>
<p:tagLst xmlns:a="http://schemas.openxmlformats.org/drawingml/2006/main" xmlns:r="http://schemas.openxmlformats.org/officeDocument/2006/relationships" xmlns:p="http://schemas.openxmlformats.org/presentationml/2006/main">
  <p:tag name="TIMING" val="|0.5|0.8|0.8|1.7|1|1"/>
</p:tagLst>
</file>

<file path=ppt/tags/tag13.xml><?xml version="1.0" encoding="utf-8"?>
<p:tagLst xmlns:a="http://schemas.openxmlformats.org/drawingml/2006/main" xmlns:r="http://schemas.openxmlformats.org/officeDocument/2006/relationships" xmlns:p="http://schemas.openxmlformats.org/presentationml/2006/main">
  <p:tag name="TIMING" val="|0.6|0.8|0.6|0.6|0.6|0.6"/>
</p:tagLst>
</file>

<file path=ppt/tags/tag14.xml><?xml version="1.0" encoding="utf-8"?>
<p:tagLst xmlns:a="http://schemas.openxmlformats.org/drawingml/2006/main" xmlns:r="http://schemas.openxmlformats.org/officeDocument/2006/relationships" xmlns:p="http://schemas.openxmlformats.org/presentationml/2006/main">
  <p:tag name="TIMING" val="|0.6|1.3|3"/>
</p:tagLst>
</file>

<file path=ppt/tags/tag15.xml><?xml version="1.0" encoding="utf-8"?>
<p:tagLst xmlns:a="http://schemas.openxmlformats.org/drawingml/2006/main" xmlns:r="http://schemas.openxmlformats.org/officeDocument/2006/relationships" xmlns:p="http://schemas.openxmlformats.org/presentationml/2006/main">
  <p:tag name="TIMING" val="|3.9|2.2|0.8|0.7|0.7|0.6|0.6"/>
</p:tagLst>
</file>

<file path=ppt/tags/tag16.xml><?xml version="1.0" encoding="utf-8"?>
<p:tagLst xmlns:a="http://schemas.openxmlformats.org/drawingml/2006/main" xmlns:r="http://schemas.openxmlformats.org/officeDocument/2006/relationships" xmlns:p="http://schemas.openxmlformats.org/presentationml/2006/main">
  <p:tag name="TIMING" val="|0.8|0.8|0.5|0.6|0.5|0.5"/>
</p:tagLst>
</file>

<file path=ppt/tags/tag17.xml><?xml version="1.0" encoding="utf-8"?>
<p:tagLst xmlns:a="http://schemas.openxmlformats.org/drawingml/2006/main" xmlns:r="http://schemas.openxmlformats.org/officeDocument/2006/relationships" xmlns:p="http://schemas.openxmlformats.org/presentationml/2006/main">
  <p:tag name="TIMING" val="|0.8|0.8|3"/>
</p:tagLst>
</file>

<file path=ppt/tags/tag18.xml><?xml version="1.0" encoding="utf-8"?>
<p:tagLst xmlns:a="http://schemas.openxmlformats.org/drawingml/2006/main" xmlns:r="http://schemas.openxmlformats.org/officeDocument/2006/relationships" xmlns:p="http://schemas.openxmlformats.org/presentationml/2006/main">
  <p:tag name="TIMING" val="|0.5|0.7|1|0.5|0.6|0.7"/>
</p:tagLst>
</file>

<file path=ppt/tags/tag19.xml><?xml version="1.0" encoding="utf-8"?>
<p:tagLst xmlns:a="http://schemas.openxmlformats.org/drawingml/2006/main" xmlns:r="http://schemas.openxmlformats.org/officeDocument/2006/relationships" xmlns:p="http://schemas.openxmlformats.org/presentationml/2006/main">
  <p:tag name="TIMING" val="|0.7|0.6|0.9|0.5|0.5|0.4"/>
</p:tagLst>
</file>

<file path=ppt/tags/tag2.xml><?xml version="1.0" encoding="utf-8"?>
<p:tagLst xmlns:a="http://schemas.openxmlformats.org/drawingml/2006/main" xmlns:r="http://schemas.openxmlformats.org/officeDocument/2006/relationships" xmlns:p="http://schemas.openxmlformats.org/presentationml/2006/main">
  <p:tag name="TIMING" val="|1.5"/>
</p:tagLst>
</file>

<file path=ppt/tags/tag20.xml><?xml version="1.0" encoding="utf-8"?>
<p:tagLst xmlns:a="http://schemas.openxmlformats.org/drawingml/2006/main" xmlns:r="http://schemas.openxmlformats.org/officeDocument/2006/relationships" xmlns:p="http://schemas.openxmlformats.org/presentationml/2006/main">
  <p:tag name="TIMING" val="|0.6|0.9|4.3"/>
</p:tagLst>
</file>

<file path=ppt/tags/tag21.xml><?xml version="1.0" encoding="utf-8"?>
<p:tagLst xmlns:a="http://schemas.openxmlformats.org/drawingml/2006/main" xmlns:r="http://schemas.openxmlformats.org/officeDocument/2006/relationships" xmlns:p="http://schemas.openxmlformats.org/presentationml/2006/main">
  <p:tag name="TIMING" val="|0.6|6.3|0.5|1|0.9|0.8|0.5"/>
</p:tagLst>
</file>

<file path=ppt/tags/tag22.xml><?xml version="1.0" encoding="utf-8"?>
<p:tagLst xmlns:a="http://schemas.openxmlformats.org/drawingml/2006/main" xmlns:r="http://schemas.openxmlformats.org/officeDocument/2006/relationships" xmlns:p="http://schemas.openxmlformats.org/presentationml/2006/main">
  <p:tag name="TIMING" val="|0.6|1.1|0.8|0.9|1|1.4"/>
</p:tagLst>
</file>

<file path=ppt/tags/tag23.xml><?xml version="1.0" encoding="utf-8"?>
<p:tagLst xmlns:a="http://schemas.openxmlformats.org/drawingml/2006/main" xmlns:r="http://schemas.openxmlformats.org/officeDocument/2006/relationships" xmlns:p="http://schemas.openxmlformats.org/presentationml/2006/main">
  <p:tag name="TIMING" val="|0.8|1.2|8.9"/>
</p:tagLst>
</file>

<file path=ppt/tags/tag24.xml><?xml version="1.0" encoding="utf-8"?>
<p:tagLst xmlns:a="http://schemas.openxmlformats.org/drawingml/2006/main" xmlns:r="http://schemas.openxmlformats.org/officeDocument/2006/relationships" xmlns:p="http://schemas.openxmlformats.org/presentationml/2006/main">
  <p:tag name="TIMING" val="|0.5|0.7|0.9|0.9|1.2|1"/>
</p:tagLst>
</file>

<file path=ppt/tags/tag25.xml><?xml version="1.0" encoding="utf-8"?>
<p:tagLst xmlns:a="http://schemas.openxmlformats.org/drawingml/2006/main" xmlns:r="http://schemas.openxmlformats.org/officeDocument/2006/relationships" xmlns:p="http://schemas.openxmlformats.org/presentationml/2006/main">
  <p:tag name="TIMING" val="|0.5|0.8|1.2|1|2|0.9"/>
</p:tagLst>
</file>

<file path=ppt/tags/tag26.xml><?xml version="1.0" encoding="utf-8"?>
<p:tagLst xmlns:a="http://schemas.openxmlformats.org/drawingml/2006/main" xmlns:r="http://schemas.openxmlformats.org/officeDocument/2006/relationships" xmlns:p="http://schemas.openxmlformats.org/presentationml/2006/main">
  <p:tag name="TIMING" val="|0.7|0.8|4.5"/>
</p:tagLst>
</file>

<file path=ppt/tags/tag27.xml><?xml version="1.0" encoding="utf-8"?>
<p:tagLst xmlns:a="http://schemas.openxmlformats.org/drawingml/2006/main" xmlns:r="http://schemas.openxmlformats.org/officeDocument/2006/relationships" xmlns:p="http://schemas.openxmlformats.org/presentationml/2006/main">
  <p:tag name="TIMING" val="|3|11.9|25.9|13.7|10.3"/>
</p:tagLst>
</file>

<file path=ppt/tags/tag28.xml><?xml version="1.0" encoding="utf-8"?>
<p:tagLst xmlns:a="http://schemas.openxmlformats.org/drawingml/2006/main" xmlns:r="http://schemas.openxmlformats.org/officeDocument/2006/relationships" xmlns:p="http://schemas.openxmlformats.org/presentationml/2006/main">
  <p:tag name="TIMING" val="|4.9|13.4|3.1|35.7|10.7|9.7|19.2"/>
</p:tagLst>
</file>

<file path=ppt/tags/tag29.xml><?xml version="1.0" encoding="utf-8"?>
<p:tagLst xmlns:a="http://schemas.openxmlformats.org/drawingml/2006/main" xmlns:r="http://schemas.openxmlformats.org/officeDocument/2006/relationships" xmlns:p="http://schemas.openxmlformats.org/presentationml/2006/main">
  <p:tag name="TIMING" val="|0.5"/>
</p:tagLst>
</file>

<file path=ppt/tags/tag3.xml><?xml version="1.0" encoding="utf-8"?>
<p:tagLst xmlns:a="http://schemas.openxmlformats.org/drawingml/2006/main" xmlns:r="http://schemas.openxmlformats.org/officeDocument/2006/relationships" xmlns:p="http://schemas.openxmlformats.org/presentationml/2006/main">
  <p:tag name="TIMING" val="|9.8|4.5|4.6|4.2|24.9"/>
</p:tagLst>
</file>

<file path=ppt/tags/tag4.xml><?xml version="1.0" encoding="utf-8"?>
<p:tagLst xmlns:a="http://schemas.openxmlformats.org/drawingml/2006/main" xmlns:r="http://schemas.openxmlformats.org/officeDocument/2006/relationships" xmlns:p="http://schemas.openxmlformats.org/presentationml/2006/main">
  <p:tag name="TIMING" val="|4|12.4|13.8|7"/>
</p:tagLst>
</file>

<file path=ppt/tags/tag5.xml><?xml version="1.0" encoding="utf-8"?>
<p:tagLst xmlns:a="http://schemas.openxmlformats.org/drawingml/2006/main" xmlns:r="http://schemas.openxmlformats.org/officeDocument/2006/relationships" xmlns:p="http://schemas.openxmlformats.org/presentationml/2006/main">
  <p:tag name="TIMING" val="|1.2|3.5|20.9|20"/>
</p:tagLst>
</file>

<file path=ppt/tags/tag6.xml><?xml version="1.0" encoding="utf-8"?>
<p:tagLst xmlns:a="http://schemas.openxmlformats.org/drawingml/2006/main" xmlns:r="http://schemas.openxmlformats.org/officeDocument/2006/relationships" xmlns:p="http://schemas.openxmlformats.org/presentationml/2006/main">
  <p:tag name="TIMING" val="|10.9|17.7|9.1|7.5|9.4|7.9|6.8"/>
</p:tagLst>
</file>

<file path=ppt/tags/tag7.xml><?xml version="1.0" encoding="utf-8"?>
<p:tagLst xmlns:a="http://schemas.openxmlformats.org/drawingml/2006/main" xmlns:r="http://schemas.openxmlformats.org/officeDocument/2006/relationships" xmlns:p="http://schemas.openxmlformats.org/presentationml/2006/main">
  <p:tag name="TIMING" val="|3.7|4|5.3|22.9|9.2|6.7|7.2|11.2"/>
</p:tagLst>
</file>

<file path=ppt/tags/tag8.xml><?xml version="1.0" encoding="utf-8"?>
<p:tagLst xmlns:a="http://schemas.openxmlformats.org/drawingml/2006/main" xmlns:r="http://schemas.openxmlformats.org/officeDocument/2006/relationships" xmlns:p="http://schemas.openxmlformats.org/presentationml/2006/main">
  <p:tag name="TIMING" val="|0.5|4.3|8.7|9.1|9.2|3.9"/>
</p:tagLst>
</file>

<file path=ppt/tags/tag9.xml><?xml version="1.0" encoding="utf-8"?>
<p:tagLst xmlns:a="http://schemas.openxmlformats.org/drawingml/2006/main" xmlns:r="http://schemas.openxmlformats.org/officeDocument/2006/relationships" xmlns:p="http://schemas.openxmlformats.org/presentationml/2006/main">
  <p:tag name="TIMING" val="|8.1|2.3|2.4|9.4|2.8|2.5|1.1"/>
</p:tagLst>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{C87DE2CE-D7FA-4910-9942-A03FA5E1EF9C}tf11437505_win32</Template>
  <TotalTime>565</TotalTime>
  <Words>1863</Words>
  <Application>Microsoft Office PowerPoint</Application>
  <PresentationFormat>Widescreen</PresentationFormat>
  <Paragraphs>119</Paragraphs>
  <Slides>30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Georgia Pro Cond Light</vt:lpstr>
      <vt:lpstr>Speak Pro</vt:lpstr>
      <vt:lpstr>Wingdings</vt:lpstr>
      <vt:lpstr>RetrospectVTI</vt:lpstr>
      <vt:lpstr>Presentation on the B. Tech. Term Project</vt:lpstr>
      <vt:lpstr>Predicting Reading Comprehension from Gaze Behavior</vt:lpstr>
      <vt:lpstr>Introduction</vt:lpstr>
      <vt:lpstr>Data</vt:lpstr>
      <vt:lpstr>Pre-processing</vt:lpstr>
      <vt:lpstr>PowerPoint Presentation</vt:lpstr>
      <vt:lpstr>Model</vt:lpstr>
      <vt:lpstr>PowerPoint Presentation</vt:lpstr>
      <vt:lpstr>PowerPoint Presentation</vt:lpstr>
      <vt:lpstr>CNN for Difficulty</vt:lpstr>
      <vt:lpstr>RNN for Difficulty</vt:lpstr>
      <vt:lpstr>PowerPoint Presentation</vt:lpstr>
      <vt:lpstr>CNN for Native</vt:lpstr>
      <vt:lpstr>RNN for Native</vt:lpstr>
      <vt:lpstr>PowerPoint Presentation</vt:lpstr>
      <vt:lpstr>CNN for Difficulty</vt:lpstr>
      <vt:lpstr>RNN for Difficulty</vt:lpstr>
      <vt:lpstr>PowerPoint Presentation</vt:lpstr>
      <vt:lpstr>CNN for Native</vt:lpstr>
      <vt:lpstr>RNN for Native</vt:lpstr>
      <vt:lpstr>PowerPoint Presentation</vt:lpstr>
      <vt:lpstr>CNN for Difficulty</vt:lpstr>
      <vt:lpstr>RNN for Difficulty</vt:lpstr>
      <vt:lpstr>PowerPoint Presentation</vt:lpstr>
      <vt:lpstr>CNN for Native</vt:lpstr>
      <vt:lpstr>RNN for Native</vt:lpstr>
      <vt:lpstr>PowerPoint Presentation</vt:lpstr>
      <vt:lpstr>Conclusion</vt:lpstr>
      <vt:lpstr>Discussion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Reading Comprehension from Gaze Behavior</dc:title>
  <dc:creator>Gollu Jikki Sravanthi</dc:creator>
  <cp:lastModifiedBy>Gollu Jikki Sravanthi</cp:lastModifiedBy>
  <cp:revision>119</cp:revision>
  <dcterms:created xsi:type="dcterms:W3CDTF">2022-11-28T11:34:39Z</dcterms:created>
  <dcterms:modified xsi:type="dcterms:W3CDTF">2022-11-29T07:20:43Z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